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356" r:id="rId3"/>
    <p:sldId id="350" r:id="rId4"/>
    <p:sldId id="274" r:id="rId5"/>
    <p:sldId id="357" r:id="rId6"/>
    <p:sldId id="266" r:id="rId7"/>
    <p:sldId id="264" r:id="rId8"/>
    <p:sldId id="258" r:id="rId9"/>
    <p:sldId id="260" r:id="rId10"/>
    <p:sldId id="262" r:id="rId11"/>
    <p:sldId id="358" r:id="rId12"/>
    <p:sldId id="271" r:id="rId13"/>
    <p:sldId id="272" r:id="rId14"/>
    <p:sldId id="359" r:id="rId15"/>
    <p:sldId id="360" r:id="rId16"/>
    <p:sldId id="361" r:id="rId17"/>
    <p:sldId id="279" r:id="rId18"/>
    <p:sldId id="269" r:id="rId19"/>
    <p:sldId id="270" r:id="rId20"/>
    <p:sldId id="268" r:id="rId21"/>
    <p:sldId id="362" r:id="rId22"/>
    <p:sldId id="273" r:id="rId23"/>
    <p:sldId id="363" r:id="rId24"/>
    <p:sldId id="280" r:id="rId25"/>
    <p:sldId id="286" r:id="rId26"/>
    <p:sldId id="288" r:id="rId27"/>
    <p:sldId id="364" r:id="rId28"/>
    <p:sldId id="28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8846A-046D-4B66-8D83-3F1C6AF8B2F5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7F11A-156F-4EDF-8D39-3B41BC7FB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35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>
            <a:extLst>
              <a:ext uri="{FF2B5EF4-FFF2-40B4-BE49-F238E27FC236}">
                <a16:creationId xmlns:a16="http://schemas.microsoft.com/office/drawing/2014/main" id="{9DD4D72E-01FB-4019-A2BC-D7C4E382A45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buFontTx/>
              <a:buNone/>
            </a:pPr>
            <a:fld id="{5A998077-F148-44FE-B1FF-0424493E01B5}" type="slidenum">
              <a:rPr lang="en-US" altLang="vi-VN" sz="1200">
                <a:solidFill>
                  <a:srgbClr val="000000"/>
                </a:solidFill>
              </a:rPr>
              <a:pPr>
                <a:buFontTx/>
                <a:buNone/>
              </a:pPr>
              <a:t>4</a:t>
            </a:fld>
            <a:endParaRPr lang="en-US" altLang="vi-VN" sz="1200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2A1D13B4-B722-4C0E-A033-2439414D06E6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5844" name="Text Box 2">
            <a:extLst>
              <a:ext uri="{FF2B5EF4-FFF2-40B4-BE49-F238E27FC236}">
                <a16:creationId xmlns:a16="http://schemas.microsoft.com/office/drawing/2014/main" id="{30CE5D26-8F0A-4FC9-A1E0-0CC56A02D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A58D6E-E2C8-4691-A49F-A05809D05276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33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12F06F27-4BF3-4808-AC1B-5088F929030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11E400F5-69A0-40F8-B03A-E9BEECC8C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8704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4A33-16E9-458A-BACD-0D9C89679BDE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F94837A-01E9-4562-AED7-7E2A37CF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4A33-16E9-458A-BACD-0D9C89679BDE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94837A-01E9-4562-AED7-7E2A37CF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2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4A33-16E9-458A-BACD-0D9C89679BDE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94837A-01E9-4562-AED7-7E2A37CFAEB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8241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4A33-16E9-458A-BACD-0D9C89679BDE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94837A-01E9-4562-AED7-7E2A37CF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4A33-16E9-458A-BACD-0D9C89679BDE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94837A-01E9-4562-AED7-7E2A37CFAEB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6437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4A33-16E9-458A-BACD-0D9C89679BDE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94837A-01E9-4562-AED7-7E2A37CF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24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4A33-16E9-458A-BACD-0D9C89679BDE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837A-01E9-4562-AED7-7E2A37CF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75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4A33-16E9-458A-BACD-0D9C89679BDE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837A-01E9-4562-AED7-7E2A37CF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30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DC7BD5-16BB-481A-A0DE-F6181E7EC5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F437043-8D87-48BE-BA82-C0142E8685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3DC5DEB-DE23-4A44-9E71-EE9E9159D8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59D1D6-9B61-49F0-9EFB-7C04F615432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815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4A33-16E9-458A-BACD-0D9C89679BDE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837A-01E9-4562-AED7-7E2A37CF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4A33-16E9-458A-BACD-0D9C89679BDE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94837A-01E9-4562-AED7-7E2A37CF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7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4A33-16E9-458A-BACD-0D9C89679BDE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F94837A-01E9-4562-AED7-7E2A37CF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8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4A33-16E9-458A-BACD-0D9C89679BDE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F94837A-01E9-4562-AED7-7E2A37CF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9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4A33-16E9-458A-BACD-0D9C89679BDE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837A-01E9-4562-AED7-7E2A37CF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28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4A33-16E9-458A-BACD-0D9C89679BDE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837A-01E9-4562-AED7-7E2A37CF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6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4A33-16E9-458A-BACD-0D9C89679BDE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4837A-01E9-4562-AED7-7E2A37CF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9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4A33-16E9-458A-BACD-0D9C89679BDE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94837A-01E9-4562-AED7-7E2A37CF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4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B4A33-16E9-458A-BACD-0D9C89679BDE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F94837A-01E9-4562-AED7-7E2A37CFA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6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3242" y="129585"/>
            <a:ext cx="9144000" cy="154246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572147" y="2047602"/>
            <a:ext cx="4781005" cy="1005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4B1948D-32DD-4E6A-9729-3CB7C67EB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175" y="3053443"/>
            <a:ext cx="10296525" cy="1764458"/>
          </a:xfrm>
        </p:spPr>
        <p:txBody>
          <a:bodyPr>
            <a:normAutofit fontScale="92500"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8: CUỘC KHỞI NGHĨA LAM SƠN (1418 – 1427)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9: NƯỚC ĐẠI VIỆT THỜI LÊ SƠ (1428 – 1527)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10: ĐẠI VIỆT Ở CÁC THẾ KỈ VXI – XVIII 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22, 23, 24)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0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6176" y="444263"/>
            <a:ext cx="7523179" cy="34163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vi-VN" b="0" i="0" dirty="0">
                <a:solidFill>
                  <a:srgbClr val="000000"/>
                </a:solidFill>
                <a:effectLst/>
                <a:latin typeface="Open Sans"/>
              </a:rPr>
              <a:t>    Khác với thời Lý – Trần:</a:t>
            </a:r>
          </a:p>
          <a:p>
            <a:pPr marL="285750" indent="-285750" algn="just">
              <a:buFontTx/>
              <a:buChar char="-"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GIÁO DỤC: 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Open Sans"/>
              </a:rPr>
              <a:t>+ T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/>
              </a:rPr>
              <a:t>hời Lê sơ phát triển mạnh mẽ do sự quan tâm của nhà nước với những chủ trương, biện pháp tích cực. 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Đ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/>
              </a:rPr>
              <a:t>a số dân đều đi học và được phép dự thi và thi đỗ đều được bổ nhiệm làm quan và được vinh quy bái tổ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 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/>
              </a:rPr>
              <a:t>Thời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/>
              </a:rPr>
              <a:t>vua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/>
              </a:rPr>
              <a:t>Lê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/>
              </a:rPr>
              <a:t>Thánh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/>
              </a:rPr>
              <a:t>Tông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/>
              </a:rPr>
              <a:t>có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 501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/>
              </a:rPr>
              <a:t>tiến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Open Sans"/>
              </a:rPr>
              <a:t>sĩ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)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Open Sans"/>
              </a:rPr>
              <a:t>+ 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/>
              </a:rPr>
              <a:t>Thời Lý – Trần muốn được bổ nhiệm chức quan thì phải xuất thân từ quý tộc</a:t>
            </a:r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Open Sans"/>
              </a:rPr>
              <a:t>- 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/>
              </a:rPr>
              <a:t>TƯ TƯỞNG : </a:t>
            </a:r>
          </a:p>
          <a:p>
            <a:pPr algn="just"/>
            <a:r>
              <a:rPr lang="en-US" dirty="0">
                <a:solidFill>
                  <a:srgbClr val="000000"/>
                </a:solidFill>
                <a:latin typeface="Open Sans"/>
              </a:rPr>
              <a:t>+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/>
              </a:rPr>
              <a:t>Thời Lý – Trần đạo Phật rất được trọng dụng. </a:t>
            </a:r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Open Sans"/>
              </a:rPr>
              <a:t>+ </a:t>
            </a:r>
            <a:r>
              <a:rPr lang="vi-VN" b="0" i="0" dirty="0">
                <a:solidFill>
                  <a:srgbClr val="000000"/>
                </a:solidFill>
                <a:effectLst/>
                <a:latin typeface="Open Sans"/>
              </a:rPr>
              <a:t>Thời Lê sơ, Nho giáo chiếm vị trí độc tôn, chi phối trên lĩnh vực văn hóa, tư tương.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121023" y="6889"/>
            <a:ext cx="9675812" cy="5029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5.VỀ MẶT VĂN HÓA, GIÁO DỤC, KHOA HỌC NGHỆ THUẬT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7859356" y="947185"/>
            <a:ext cx="4332644" cy="1924608"/>
          </a:xfrm>
          <a:prstGeom prst="cloudCallout">
            <a:avLst>
              <a:gd name="adj1" fmla="val 7306"/>
              <a:gd name="adj2" fmla="val -7758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dục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thi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cử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Lê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đạt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tựu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Lý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7880422" y="3393456"/>
            <a:ext cx="4332644" cy="1033710"/>
          </a:xfrm>
          <a:prstGeom prst="cloudCallout">
            <a:avLst>
              <a:gd name="adj1" fmla="val 7306"/>
              <a:gd name="adj2" fmla="val -7758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hoc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Lê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8" name="Rectangle 7"/>
          <p:cNvSpPr/>
          <p:nvPr/>
        </p:nvSpPr>
        <p:spPr>
          <a:xfrm>
            <a:off x="336176" y="3910311"/>
            <a:ext cx="7523178" cy="40011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2000" b="0" i="0" dirty="0" err="1">
                <a:solidFill>
                  <a:srgbClr val="000000"/>
                </a:solidFill>
                <a:effectLst/>
                <a:latin typeface="Open Sans"/>
              </a:rPr>
              <a:t>Văn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/>
              </a:rPr>
              <a:t>học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/>
              </a:rPr>
              <a:t>yêu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/>
              </a:rPr>
              <a:t>nước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 (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/>
              </a:rPr>
              <a:t>Nguyễn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/>
              </a:rPr>
              <a:t>Trãi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/>
              </a:rPr>
              <a:t>Lê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/>
              </a:rPr>
              <a:t>Thánh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/>
              </a:rPr>
              <a:t>Tông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-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/>
              </a:rPr>
              <a:t>Hội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ao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/>
              </a:rPr>
              <a:t>đàn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)</a:t>
            </a:r>
            <a:endParaRPr lang="en-US" sz="2000" dirty="0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8222426" y="4428681"/>
            <a:ext cx="3969574" cy="1040298"/>
          </a:xfrm>
          <a:prstGeom prst="cloudCallout">
            <a:avLst>
              <a:gd name="adj1" fmla="val 7306"/>
              <a:gd name="adj2" fmla="val -7758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tựu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KHKT 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Lê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6176" y="4386898"/>
            <a:ext cx="7523178" cy="101566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2000" b="0" i="0" dirty="0" err="1">
                <a:solidFill>
                  <a:srgbClr val="000000"/>
                </a:solidFill>
                <a:effectLst/>
                <a:latin typeface="Open Sans"/>
              </a:rPr>
              <a:t>Nhiều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/>
              </a:rPr>
              <a:t>công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/>
              </a:rPr>
              <a:t>trình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 KH,NT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/>
              </a:rPr>
              <a:t>có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/>
              </a:rPr>
              <a:t>giá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/>
              </a:rPr>
              <a:t>trị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 (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/>
              </a:rPr>
              <a:t>Đại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/>
              </a:rPr>
              <a:t>Việt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/>
              </a:rPr>
              <a:t>sử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/>
              </a:rPr>
              <a:t>kí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/>
              </a:rPr>
              <a:t>toàn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/>
              </a:rPr>
              <a:t>thư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/>
              </a:rPr>
              <a:t>Dư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/>
              </a:rPr>
              <a:t>địa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/>
              </a:rPr>
              <a:t>chí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thảo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thực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thoát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yếu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-Y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Lập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toán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pháp-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Open Sans"/>
              </a:rPr>
              <a:t>Tóan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Open Sans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Open Sans"/>
              </a:rPr>
              <a:t>)</a:t>
            </a:r>
            <a:endParaRPr lang="en-US" sz="2000" dirty="0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8040891" y="5468979"/>
            <a:ext cx="3969574" cy="1288818"/>
          </a:xfrm>
          <a:prstGeom prst="cloudCallout">
            <a:avLst>
              <a:gd name="adj1" fmla="val 7306"/>
              <a:gd name="adj2" fmla="val -7758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thụật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sân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khấu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điêu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khắc</a:t>
            </a:r>
            <a:r>
              <a:rPr lang="en-US" altLang="en-US" sz="2200" dirty="0">
                <a:solidFill>
                  <a:schemeClr val="bg1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6176" y="5427612"/>
            <a:ext cx="7523178" cy="1323439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chemeClr val="bg1"/>
                </a:solidFill>
                <a:effectLst/>
                <a:latin typeface="Open Sans"/>
              </a:rPr>
              <a:t>- NT ca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Open Sans"/>
              </a:rPr>
              <a:t>múa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Open Sans"/>
              </a:rPr>
              <a:t>nhạc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Open Sans"/>
              </a:rPr>
              <a:t>phục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Open Sans"/>
              </a:rPr>
              <a:t>hồi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Open Sans"/>
              </a:rPr>
              <a:t>. (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Open Sans"/>
              </a:rPr>
              <a:t>Lương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Open Sans"/>
              </a:rPr>
              <a:t>Thế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Open Sans"/>
              </a:rPr>
              <a:t>Vinh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Open Sans"/>
              </a:rPr>
              <a:t>biên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Open Sans"/>
              </a:rPr>
              <a:t>soạn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Open Sans"/>
              </a:rPr>
              <a:t>bộ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Open Sans"/>
              </a:rPr>
              <a:t>: “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Open Sans"/>
              </a:rPr>
              <a:t>Hí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Open Sans"/>
              </a:rPr>
              <a:t>phường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Open Sans"/>
              </a:rPr>
              <a:t>phả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Open Sans"/>
              </a:rPr>
              <a:t>lục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Open Sans"/>
              </a:rPr>
              <a:t>”-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Open Sans"/>
              </a:rPr>
              <a:t>nguyên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Open Sans"/>
              </a:rPr>
              <a:t>tắc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Open Sans"/>
              </a:rPr>
              <a:t>biểu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Open Sans"/>
              </a:rPr>
              <a:t>diễn</a:t>
            </a:r>
            <a:r>
              <a:rPr lang="en-US" sz="2000" dirty="0">
                <a:solidFill>
                  <a:schemeClr val="bg1"/>
                </a:solidFill>
                <a:latin typeface="Open Sans"/>
              </a:rPr>
              <a:t>. </a:t>
            </a:r>
          </a:p>
          <a:p>
            <a:pPr marL="342900" indent="-342900">
              <a:buFontTx/>
              <a:buChar char="-"/>
            </a:pPr>
            <a:r>
              <a:rPr lang="en-US" sz="2000" b="0" i="0" dirty="0" err="1">
                <a:solidFill>
                  <a:schemeClr val="bg1"/>
                </a:solidFill>
                <a:effectLst/>
                <a:latin typeface="Open Sans"/>
              </a:rPr>
              <a:t>Sân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Open Sans"/>
              </a:rPr>
              <a:t>khấu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Open Sans"/>
              </a:rPr>
              <a:t>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Open Sans"/>
              </a:rPr>
              <a:t>chèo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Open Sans"/>
              </a:rPr>
              <a:t>, </a:t>
            </a:r>
            <a:r>
              <a:rPr lang="en-US" sz="2000" b="0" i="0" dirty="0" err="1">
                <a:solidFill>
                  <a:schemeClr val="bg1"/>
                </a:solidFill>
                <a:effectLst/>
                <a:latin typeface="Open Sans"/>
              </a:rPr>
              <a:t>tuồng</a:t>
            </a:r>
            <a:endParaRPr lang="en-US" sz="2000" b="0" i="0" dirty="0">
              <a:solidFill>
                <a:schemeClr val="bg1"/>
              </a:solidFill>
              <a:effectLst/>
              <a:latin typeface="Open Sans"/>
            </a:endParaRP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bg1"/>
                </a:solidFill>
                <a:latin typeface="Open Sans"/>
              </a:rPr>
              <a:t>Điêu</a:t>
            </a:r>
            <a:r>
              <a:rPr lang="en-US" sz="2000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/>
              </a:rPr>
              <a:t>khắc</a:t>
            </a:r>
            <a:r>
              <a:rPr lang="en-US" sz="2000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/>
              </a:rPr>
              <a:t>kĩ</a:t>
            </a:r>
            <a:r>
              <a:rPr lang="en-US" sz="2000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/>
              </a:rPr>
              <a:t>thuật</a:t>
            </a:r>
            <a:r>
              <a:rPr lang="en-US" sz="2000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/>
              </a:rPr>
              <a:t>điêu</a:t>
            </a:r>
            <a:r>
              <a:rPr lang="en-US" sz="2000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Open Sans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Open Sans"/>
              </a:rPr>
              <a:t>phong</a:t>
            </a:r>
            <a:r>
              <a:rPr lang="en-US" sz="2000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/>
              </a:rPr>
              <a:t>cách</a:t>
            </a:r>
            <a:r>
              <a:rPr lang="en-US" sz="2000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/>
              </a:rPr>
              <a:t>đồ</a:t>
            </a:r>
            <a:r>
              <a:rPr lang="en-US" sz="2000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Open Sans"/>
              </a:rPr>
              <a:t>sộ</a:t>
            </a:r>
            <a:r>
              <a:rPr lang="en-US" sz="2000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Open Sans"/>
              </a:rPr>
              <a:t> 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1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3238772" y="809352"/>
            <a:ext cx="4781005" cy="1005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4B1948D-32DD-4E6A-9729-3CB7C67EB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175" y="2081893"/>
            <a:ext cx="10296525" cy="1764458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SỰ SUY YẾU CỦA NHÀ NƯỚC PHONG KIẾN TẬP QUYỀN THẾ KỈ XVI-XVIII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KINH TẾ VĂN HÓA THẾ KỈ XVI - XVIII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KHỞI NGHĨA NÔNG DÂN ĐÀNG NGOÀI THẾ KỈ XVIII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638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0" name="AutoShape 22">
            <a:extLst>
              <a:ext uri="{FF2B5EF4-FFF2-40B4-BE49-F238E27FC236}">
                <a16:creationId xmlns:a16="http://schemas.microsoft.com/office/drawing/2014/main" id="{9A7FA82A-2BB3-4804-89B0-A9F543AA6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33400"/>
            <a:ext cx="1752600" cy="1219200"/>
          </a:xfrm>
          <a:prstGeom prst="octagon">
            <a:avLst>
              <a:gd name="adj" fmla="val 29287"/>
            </a:avLst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7433" name="Text Box 25">
            <a:extLst>
              <a:ext uri="{FF2B5EF4-FFF2-40B4-BE49-F238E27FC236}">
                <a16:creationId xmlns:a16="http://schemas.microsoft.com/office/drawing/2014/main" id="{B5460E4D-F063-4BA2-91D1-AB3777935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33400"/>
            <a:ext cx="1600200" cy="9233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XVI-XVII</a:t>
            </a:r>
          </a:p>
        </p:txBody>
      </p:sp>
      <p:sp>
        <p:nvSpPr>
          <p:cNvPr id="17440" name="Text Box 32">
            <a:extLst>
              <a:ext uri="{FF2B5EF4-FFF2-40B4-BE49-F238E27FC236}">
                <a16:creationId xmlns:a16="http://schemas.microsoft.com/office/drawing/2014/main" id="{9FB6A037-E4E0-4F03-AE07-4DAED1EEB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752600"/>
            <a:ext cx="1371600" cy="5270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 XVI Nhà Lê suy thoái</a:t>
            </a:r>
          </a:p>
        </p:txBody>
      </p:sp>
      <p:sp>
        <p:nvSpPr>
          <p:cNvPr id="17441" name="Text Box 33">
            <a:extLst>
              <a:ext uri="{FF2B5EF4-FFF2-40B4-BE49-F238E27FC236}">
                <a16:creationId xmlns:a16="http://schemas.microsoft.com/office/drawing/2014/main" id="{C7928A8A-0479-4E0B-A9D6-497E1B9DF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895600"/>
            <a:ext cx="1066800" cy="1200150"/>
          </a:xfrm>
          <a:prstGeom prst="rect">
            <a:avLst/>
          </a:prstGeom>
          <a:solidFill>
            <a:srgbClr val="FF00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 quan ăn chơi xa xỉ</a:t>
            </a:r>
          </a:p>
        </p:txBody>
      </p:sp>
      <p:sp>
        <p:nvSpPr>
          <p:cNvPr id="17442" name="Line 34">
            <a:extLst>
              <a:ext uri="{FF2B5EF4-FFF2-40B4-BE49-F238E27FC236}">
                <a16:creationId xmlns:a16="http://schemas.microsoft.com/office/drawing/2014/main" id="{E0261960-700D-4779-8941-2539C9A76F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3200" y="22860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43" name="Line 35">
            <a:extLst>
              <a:ext uri="{FF2B5EF4-FFF2-40B4-BE49-F238E27FC236}">
                <a16:creationId xmlns:a16="http://schemas.microsoft.com/office/drawing/2014/main" id="{3F37C052-CBEF-464A-90B3-A681EED63B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15240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44" name="Text Box 36">
            <a:extLst>
              <a:ext uri="{FF2B5EF4-FFF2-40B4-BE49-F238E27FC236}">
                <a16:creationId xmlns:a16="http://schemas.microsoft.com/office/drawing/2014/main" id="{8638A49D-F9B0-46E4-AFE5-3DA4C2BF3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819401"/>
            <a:ext cx="1066800" cy="1477963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bộ tranh giành quyền lực</a:t>
            </a:r>
          </a:p>
        </p:txBody>
      </p:sp>
      <p:sp>
        <p:nvSpPr>
          <p:cNvPr id="17445" name="Line 37">
            <a:extLst>
              <a:ext uri="{FF2B5EF4-FFF2-40B4-BE49-F238E27FC236}">
                <a16:creationId xmlns:a16="http://schemas.microsoft.com/office/drawing/2014/main" id="{24355A75-B240-48D5-A674-C399FABCB5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2286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46" name="Text Box 38">
            <a:extLst>
              <a:ext uri="{FF2B5EF4-FFF2-40B4-BE49-F238E27FC236}">
                <a16:creationId xmlns:a16="http://schemas.microsoft.com/office/drawing/2014/main" id="{1D69C46A-3E93-473B-9395-18D30C71D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819400"/>
            <a:ext cx="990600" cy="120015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lại ức hiếp dân</a:t>
            </a:r>
          </a:p>
        </p:txBody>
      </p:sp>
      <p:sp>
        <p:nvSpPr>
          <p:cNvPr id="17447" name="Line 39">
            <a:extLst>
              <a:ext uri="{FF2B5EF4-FFF2-40B4-BE49-F238E27FC236}">
                <a16:creationId xmlns:a16="http://schemas.microsoft.com/office/drawing/2014/main" id="{334A7D49-7E38-4093-BD3B-94BE344FD7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286000"/>
            <a:ext cx="1143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48" name="Text Box 40">
            <a:extLst>
              <a:ext uri="{FF2B5EF4-FFF2-40B4-BE49-F238E27FC236}">
                <a16:creationId xmlns:a16="http://schemas.microsoft.com/office/drawing/2014/main" id="{E5B25D81-43D6-4433-9C53-B0B39EFCB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181600"/>
            <a:ext cx="8610600" cy="376238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>
                <a:solidFill>
                  <a:schemeClr val="accent2"/>
                </a:solidFill>
              </a:rPr>
              <a:t>Đời sống nhân dân cực khổ: chết đói, tha phương </a:t>
            </a:r>
          </a:p>
        </p:txBody>
      </p:sp>
      <p:sp>
        <p:nvSpPr>
          <p:cNvPr id="17449" name="Line 41">
            <a:extLst>
              <a:ext uri="{FF2B5EF4-FFF2-40B4-BE49-F238E27FC236}">
                <a16:creationId xmlns:a16="http://schemas.microsoft.com/office/drawing/2014/main" id="{78CA353E-2126-42D2-9CEE-9F96950813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962400"/>
            <a:ext cx="1066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50" name="Line 42">
            <a:extLst>
              <a:ext uri="{FF2B5EF4-FFF2-40B4-BE49-F238E27FC236}">
                <a16:creationId xmlns:a16="http://schemas.microsoft.com/office/drawing/2014/main" id="{A6B57AEE-0EE6-43F6-AB61-B18C694C90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8862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51" name="Line 43">
            <a:extLst>
              <a:ext uri="{FF2B5EF4-FFF2-40B4-BE49-F238E27FC236}">
                <a16:creationId xmlns:a16="http://schemas.microsoft.com/office/drawing/2014/main" id="{0C6052B8-69C2-4B7C-83A2-78B96910AA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4191000"/>
            <a:ext cx="228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53" name="Text Box 45">
            <a:extLst>
              <a:ext uri="{FF2B5EF4-FFF2-40B4-BE49-F238E27FC236}">
                <a16:creationId xmlns:a16="http://schemas.microsoft.com/office/drawing/2014/main" id="{4ED6FE96-3DDF-4F34-B6F8-08D39D049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096001"/>
            <a:ext cx="7239000" cy="650875"/>
          </a:xfrm>
          <a:prstGeom prst="rect">
            <a:avLst/>
          </a:prstGeom>
          <a:solidFill>
            <a:srgbClr val="FF33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FFFF66"/>
                </a:solidFill>
              </a:rPr>
              <a:t>Mâu thuẫn (nông dân&gt;&lt; địa chủ, nhân dân&gt;&lt; nhà nước phong kiến) gay gắt làm bùng nổ các cuộc khởi nghĩa.</a:t>
            </a:r>
          </a:p>
        </p:txBody>
      </p:sp>
      <p:sp>
        <p:nvSpPr>
          <p:cNvPr id="17454" name="Text Box 46">
            <a:extLst>
              <a:ext uri="{FF2B5EF4-FFF2-40B4-BE49-F238E27FC236}">
                <a16:creationId xmlns:a16="http://schemas.microsoft.com/office/drawing/2014/main" id="{ADDBB0DB-8B87-4CB8-82FB-A3E050E81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676400"/>
            <a:ext cx="1219200" cy="954088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 XVIII chính quyền Đàng Ngoài suy sụp</a:t>
            </a:r>
          </a:p>
        </p:txBody>
      </p:sp>
      <p:sp>
        <p:nvSpPr>
          <p:cNvPr id="17455" name="Line 47">
            <a:extLst>
              <a:ext uri="{FF2B5EF4-FFF2-40B4-BE49-F238E27FC236}">
                <a16:creationId xmlns:a16="http://schemas.microsoft.com/office/drawing/2014/main" id="{CB5149B6-6C8A-40F1-96B2-403276FE45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1600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56" name="Text Box 48">
            <a:extLst>
              <a:ext uri="{FF2B5EF4-FFF2-40B4-BE49-F238E27FC236}">
                <a16:creationId xmlns:a16="http://schemas.microsoft.com/office/drawing/2014/main" id="{EFC09A64-44DA-451B-BFE2-6B5318F8A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1600200"/>
            <a:ext cx="1295400" cy="954088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XVIII Chính quyền Đàng Trong suy yếu dần</a:t>
            </a:r>
          </a:p>
        </p:txBody>
      </p:sp>
      <p:sp>
        <p:nvSpPr>
          <p:cNvPr id="17457" name="Line 49">
            <a:extLst>
              <a:ext uri="{FF2B5EF4-FFF2-40B4-BE49-F238E27FC236}">
                <a16:creationId xmlns:a16="http://schemas.microsoft.com/office/drawing/2014/main" id="{17F15F37-5AEE-4763-AE5A-8ED1C58ADC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1295400"/>
            <a:ext cx="2057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58" name="Text Box 50">
            <a:extLst>
              <a:ext uri="{FF2B5EF4-FFF2-40B4-BE49-F238E27FC236}">
                <a16:creationId xmlns:a16="http://schemas.microsoft.com/office/drawing/2014/main" id="{8B93918E-AE0B-495F-92CB-9934D5C1E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200401"/>
            <a:ext cx="1066800" cy="646113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Vua là bù nhìn</a:t>
            </a:r>
          </a:p>
        </p:txBody>
      </p:sp>
      <p:sp>
        <p:nvSpPr>
          <p:cNvPr id="17459" name="Text Box 51">
            <a:extLst>
              <a:ext uri="{FF2B5EF4-FFF2-40B4-BE49-F238E27FC236}">
                <a16:creationId xmlns:a16="http://schemas.microsoft.com/office/drawing/2014/main" id="{EDDB810D-8D56-4AFD-B94A-76ACB9A0E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048001"/>
            <a:ext cx="914400" cy="1738313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Chúa quanh năm hội hè, yến tiệc</a:t>
            </a:r>
          </a:p>
          <a:p>
            <a:pPr eaLnBrk="1" hangingPunct="1">
              <a:spcBef>
                <a:spcPct val="50000"/>
              </a:spcBef>
            </a:pPr>
            <a:endParaRPr lang="en-US" altLang="vi-VN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60" name="Text Box 52">
            <a:extLst>
              <a:ext uri="{FF2B5EF4-FFF2-40B4-BE49-F238E27FC236}">
                <a16:creationId xmlns:a16="http://schemas.microsoft.com/office/drawing/2014/main" id="{DEB0BE22-C00D-424E-A427-C73662BA2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3048000"/>
            <a:ext cx="990600" cy="1938338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Quan lại hoành hành, đục khoét</a:t>
            </a:r>
          </a:p>
          <a:p>
            <a:pPr eaLnBrk="1" hangingPunct="1">
              <a:spcBef>
                <a:spcPct val="50000"/>
              </a:spcBef>
            </a:pPr>
            <a:endParaRPr lang="en-US" altLang="vi-VN" sz="1600" b="1">
              <a:solidFill>
                <a:schemeClr val="bg1"/>
              </a:solidFill>
            </a:endParaRPr>
          </a:p>
        </p:txBody>
      </p:sp>
      <p:sp>
        <p:nvSpPr>
          <p:cNvPr id="17461" name="Line 53">
            <a:extLst>
              <a:ext uri="{FF2B5EF4-FFF2-40B4-BE49-F238E27FC236}">
                <a16:creationId xmlns:a16="http://schemas.microsoft.com/office/drawing/2014/main" id="{8A74842D-0367-472C-9E7D-CAA365B197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2590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62" name="Line 54">
            <a:extLst>
              <a:ext uri="{FF2B5EF4-FFF2-40B4-BE49-F238E27FC236}">
                <a16:creationId xmlns:a16="http://schemas.microsoft.com/office/drawing/2014/main" id="{E4770E98-1E88-46E5-B627-97AEEAE126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2590800"/>
            <a:ext cx="460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63" name="Line 55">
            <a:extLst>
              <a:ext uri="{FF2B5EF4-FFF2-40B4-BE49-F238E27FC236}">
                <a16:creationId xmlns:a16="http://schemas.microsoft.com/office/drawing/2014/main" id="{0A282436-12E5-45B6-A7F5-F3A1D2779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2667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65" name="Line 57">
            <a:extLst>
              <a:ext uri="{FF2B5EF4-FFF2-40B4-BE49-F238E27FC236}">
                <a16:creationId xmlns:a16="http://schemas.microsoft.com/office/drawing/2014/main" id="{7EA1FB14-0297-4EC9-A8AB-6D728E4D0BA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3810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66" name="Line 58">
            <a:extLst>
              <a:ext uri="{FF2B5EF4-FFF2-40B4-BE49-F238E27FC236}">
                <a16:creationId xmlns:a16="http://schemas.microsoft.com/office/drawing/2014/main" id="{C7AAB80E-ADF5-4BC4-8490-EDB19E7534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0000" y="4800600"/>
            <a:ext cx="46038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67" name="Line 59">
            <a:extLst>
              <a:ext uri="{FF2B5EF4-FFF2-40B4-BE49-F238E27FC236}">
                <a16:creationId xmlns:a16="http://schemas.microsoft.com/office/drawing/2014/main" id="{947FF6F3-AFA6-44D9-844C-DCDFED3514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6106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69" name="Text Box 61">
            <a:extLst>
              <a:ext uri="{FF2B5EF4-FFF2-40B4-BE49-F238E27FC236}">
                <a16:creationId xmlns:a16="http://schemas.microsoft.com/office/drawing/2014/main" id="{D4084A79-9B1C-4953-A687-3C689A802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048000"/>
            <a:ext cx="1066800" cy="1754188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lại cường hào đàn áp bóc lột nhân dân</a:t>
            </a:r>
          </a:p>
        </p:txBody>
      </p:sp>
      <p:sp>
        <p:nvSpPr>
          <p:cNvPr id="17470" name="Line 62">
            <a:extLst>
              <a:ext uri="{FF2B5EF4-FFF2-40B4-BE49-F238E27FC236}">
                <a16:creationId xmlns:a16="http://schemas.microsoft.com/office/drawing/2014/main" id="{317F5F0C-126D-4112-9568-C442EDE90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2514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73" name="Line 65">
            <a:extLst>
              <a:ext uri="{FF2B5EF4-FFF2-40B4-BE49-F238E27FC236}">
                <a16:creationId xmlns:a16="http://schemas.microsoft.com/office/drawing/2014/main" id="{F261543C-F426-486D-8FF2-7CFBAA6AC7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20200" y="4648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76" name="Line 68">
            <a:extLst>
              <a:ext uri="{FF2B5EF4-FFF2-40B4-BE49-F238E27FC236}">
                <a16:creationId xmlns:a16="http://schemas.microsoft.com/office/drawing/2014/main" id="{0D45EACB-E09C-4A6D-ABEA-1DCC3B73F5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5486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7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8" dur="1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3" dur="2000"/>
                                        <p:tgtEl>
                                          <p:spTgt spid="1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3" dur="20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7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0" dur="2000"/>
                                        <p:tgtEl>
                                          <p:spTgt spid="1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8" dur="2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1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6" dur="1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1" dur="2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7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7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0" grpId="0" animBg="1"/>
      <p:bldP spid="17433" grpId="0" animBg="1"/>
      <p:bldP spid="17440" grpId="0" animBg="1"/>
      <p:bldP spid="17441" grpId="0" animBg="1"/>
      <p:bldP spid="17444" grpId="0" animBg="1"/>
      <p:bldP spid="17446" grpId="0" animBg="1"/>
      <p:bldP spid="17448" grpId="0" animBg="1"/>
      <p:bldP spid="17453" grpId="0" animBg="1"/>
      <p:bldP spid="17454" grpId="0" animBg="1"/>
      <p:bldP spid="17456" grpId="0" animBg="1"/>
      <p:bldP spid="17458" grpId="0" animBg="1"/>
      <p:bldP spid="17459" grpId="0" animBg="1"/>
      <p:bldP spid="17460" grpId="0" animBg="1"/>
      <p:bldP spid="174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6" name="Text Box 4">
            <a:extLst>
              <a:ext uri="{FF2B5EF4-FFF2-40B4-BE49-F238E27FC236}">
                <a16:creationId xmlns:a16="http://schemas.microsoft.com/office/drawing/2014/main" id="{A2E8ECE3-C68E-4791-94E2-3365E88BC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971800"/>
            <a:ext cx="2286000" cy="83185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</a:rPr>
              <a:t>KINH TẾ (Thế kỉ XVI – XVIII)</a:t>
            </a:r>
            <a:r>
              <a:rPr lang="en-US" altLang="vi-VN" sz="2400"/>
              <a:t> </a:t>
            </a:r>
          </a:p>
        </p:txBody>
      </p:sp>
      <p:sp>
        <p:nvSpPr>
          <p:cNvPr id="264197" name="Line 5">
            <a:extLst>
              <a:ext uri="{FF2B5EF4-FFF2-40B4-BE49-F238E27FC236}">
                <a16:creationId xmlns:a16="http://schemas.microsoft.com/office/drawing/2014/main" id="{9A7AEA2E-E9F2-45EA-A77D-7AD9AA6B19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1752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4198" name="Line 6">
            <a:extLst>
              <a:ext uri="{FF2B5EF4-FFF2-40B4-BE49-F238E27FC236}">
                <a16:creationId xmlns:a16="http://schemas.microsoft.com/office/drawing/2014/main" id="{F1FE8892-65A3-4431-9CD1-9FF87B814F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3810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4199" name="Text Box 7">
            <a:extLst>
              <a:ext uri="{FF2B5EF4-FFF2-40B4-BE49-F238E27FC236}">
                <a16:creationId xmlns:a16="http://schemas.microsoft.com/office/drawing/2014/main" id="{12199D4E-5AC5-4EC8-92F7-F56E44C3A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371600"/>
            <a:ext cx="1447800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/>
              <a:t>Đàng ngoài</a:t>
            </a:r>
          </a:p>
        </p:txBody>
      </p:sp>
      <p:sp>
        <p:nvSpPr>
          <p:cNvPr id="264200" name="Text Box 8">
            <a:extLst>
              <a:ext uri="{FF2B5EF4-FFF2-40B4-BE49-F238E27FC236}">
                <a16:creationId xmlns:a16="http://schemas.microsoft.com/office/drawing/2014/main" id="{B73C4E82-4AEB-4E94-8A74-8F39C80DC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013" y="5029200"/>
            <a:ext cx="1447800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/>
              <a:t>Đàng trong</a:t>
            </a:r>
          </a:p>
        </p:txBody>
      </p:sp>
      <p:sp>
        <p:nvSpPr>
          <p:cNvPr id="264201" name="Line 9">
            <a:extLst>
              <a:ext uri="{FF2B5EF4-FFF2-40B4-BE49-F238E27FC236}">
                <a16:creationId xmlns:a16="http://schemas.microsoft.com/office/drawing/2014/main" id="{A65471EF-4D4B-4A57-B240-D38C0DAB27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10668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4203" name="Line 11">
            <a:extLst>
              <a:ext uri="{FF2B5EF4-FFF2-40B4-BE49-F238E27FC236}">
                <a16:creationId xmlns:a16="http://schemas.microsoft.com/office/drawing/2014/main" id="{A0F7B312-63DC-4930-A99D-7E7B61764E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1524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4204" name="Line 12">
            <a:extLst>
              <a:ext uri="{FF2B5EF4-FFF2-40B4-BE49-F238E27FC236}">
                <a16:creationId xmlns:a16="http://schemas.microsoft.com/office/drawing/2014/main" id="{9B7BCB7E-0EF2-4756-B036-741F42C5BD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1338" y="5243514"/>
            <a:ext cx="652462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4205" name="Line 13">
            <a:extLst>
              <a:ext uri="{FF2B5EF4-FFF2-40B4-BE49-F238E27FC236}">
                <a16:creationId xmlns:a16="http://schemas.microsoft.com/office/drawing/2014/main" id="{5CA82DC3-55D3-498A-918E-DFBB67D0D8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4419600"/>
            <a:ext cx="228600" cy="81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4206" name="Text Box 14">
            <a:extLst>
              <a:ext uri="{FF2B5EF4-FFF2-40B4-BE49-F238E27FC236}">
                <a16:creationId xmlns:a16="http://schemas.microsoft.com/office/drawing/2014/main" id="{F4710E40-A133-40A8-95EF-FA961ACF6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838200"/>
            <a:ext cx="1600200" cy="376238"/>
          </a:xfrm>
          <a:prstGeom prst="rect">
            <a:avLst/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0000FF"/>
                </a:solidFill>
              </a:rPr>
              <a:t>Nông nghiệp</a:t>
            </a:r>
          </a:p>
        </p:txBody>
      </p:sp>
      <p:sp>
        <p:nvSpPr>
          <p:cNvPr id="264207" name="Text Box 15">
            <a:extLst>
              <a:ext uri="{FF2B5EF4-FFF2-40B4-BE49-F238E27FC236}">
                <a16:creationId xmlns:a16="http://schemas.microsoft.com/office/drawing/2014/main" id="{2143779E-734C-4C6C-9A55-56C3E5042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267200"/>
            <a:ext cx="2209800" cy="376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>
                <a:solidFill>
                  <a:schemeClr val="bg1"/>
                </a:solidFill>
              </a:rPr>
              <a:t>Thủ công nghiệp</a:t>
            </a:r>
          </a:p>
        </p:txBody>
      </p:sp>
      <p:sp>
        <p:nvSpPr>
          <p:cNvPr id="264208" name="Text Box 16">
            <a:extLst>
              <a:ext uri="{FF2B5EF4-FFF2-40B4-BE49-F238E27FC236}">
                <a16:creationId xmlns:a16="http://schemas.microsoft.com/office/drawing/2014/main" id="{EB786137-83FA-4D08-9C52-CADCFE5F1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752600"/>
            <a:ext cx="2133600" cy="376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>
                <a:solidFill>
                  <a:schemeClr val="bg1"/>
                </a:solidFill>
              </a:rPr>
              <a:t>Thủ công nghiệp</a:t>
            </a:r>
          </a:p>
        </p:txBody>
      </p:sp>
      <p:sp>
        <p:nvSpPr>
          <p:cNvPr id="264209" name="Text Box 17">
            <a:extLst>
              <a:ext uri="{FF2B5EF4-FFF2-40B4-BE49-F238E27FC236}">
                <a16:creationId xmlns:a16="http://schemas.microsoft.com/office/drawing/2014/main" id="{3872A1C6-3EEF-4CA5-8C39-5DE285104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029200"/>
            <a:ext cx="1676400" cy="376238"/>
          </a:xfrm>
          <a:prstGeom prst="rect">
            <a:avLst/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0000FF"/>
                </a:solidFill>
              </a:rPr>
              <a:t>Nông nghiệp</a:t>
            </a:r>
          </a:p>
        </p:txBody>
      </p:sp>
      <p:sp>
        <p:nvSpPr>
          <p:cNvPr id="264210" name="Line 18">
            <a:extLst>
              <a:ext uri="{FF2B5EF4-FFF2-40B4-BE49-F238E27FC236}">
                <a16:creationId xmlns:a16="http://schemas.microsoft.com/office/drawing/2014/main" id="{48A0F467-8F22-4638-8D73-A3CB7D1E8B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106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4211" name="Text Box 19">
            <a:extLst>
              <a:ext uri="{FF2B5EF4-FFF2-40B4-BE49-F238E27FC236}">
                <a16:creationId xmlns:a16="http://schemas.microsoft.com/office/drawing/2014/main" id="{E35EA7F6-185B-4E6C-ACC5-010B75919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838200"/>
            <a:ext cx="9906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/>
              <a:t>Sa sút</a:t>
            </a:r>
          </a:p>
        </p:txBody>
      </p:sp>
      <p:sp>
        <p:nvSpPr>
          <p:cNvPr id="264212" name="Text Box 20">
            <a:extLst>
              <a:ext uri="{FF2B5EF4-FFF2-40B4-BE49-F238E27FC236}">
                <a16:creationId xmlns:a16="http://schemas.microsoft.com/office/drawing/2014/main" id="{43DD40CF-16C8-4CAE-982D-585D5E970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029200"/>
            <a:ext cx="16764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FF0000"/>
                </a:solidFill>
              </a:rPr>
              <a:t>Phát triển</a:t>
            </a:r>
          </a:p>
        </p:txBody>
      </p:sp>
      <p:sp>
        <p:nvSpPr>
          <p:cNvPr id="264213" name="Text Box 21">
            <a:extLst>
              <a:ext uri="{FF2B5EF4-FFF2-40B4-BE49-F238E27FC236}">
                <a16:creationId xmlns:a16="http://schemas.microsoft.com/office/drawing/2014/main" id="{CC2BFDB0-7A19-4236-B3B1-9EE02A41A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267200"/>
            <a:ext cx="12954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FF0000"/>
                </a:solidFill>
              </a:rPr>
              <a:t>Phát triển</a:t>
            </a:r>
          </a:p>
        </p:txBody>
      </p:sp>
      <p:sp>
        <p:nvSpPr>
          <p:cNvPr id="264216" name="Text Box 24">
            <a:extLst>
              <a:ext uri="{FF2B5EF4-FFF2-40B4-BE49-F238E27FC236}">
                <a16:creationId xmlns:a16="http://schemas.microsoft.com/office/drawing/2014/main" id="{D113BE8B-501A-49B7-80D3-48D12B4E9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81000"/>
            <a:ext cx="21336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 dirty="0" err="1">
                <a:solidFill>
                  <a:schemeClr val="bg1"/>
                </a:solidFill>
              </a:rPr>
              <a:t>Ít</a:t>
            </a:r>
            <a:r>
              <a:rPr lang="en-US" altLang="vi-VN" b="1" dirty="0">
                <a:solidFill>
                  <a:schemeClr val="bg1"/>
                </a:solidFill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</a:rPr>
              <a:t>quan</a:t>
            </a:r>
            <a:r>
              <a:rPr lang="en-US" altLang="vi-VN" b="1" dirty="0">
                <a:solidFill>
                  <a:schemeClr val="bg1"/>
                </a:solidFill>
              </a:rPr>
              <a:t> </a:t>
            </a:r>
            <a:r>
              <a:rPr lang="en-US" altLang="vi-VN" b="1" dirty="0" err="1">
                <a:solidFill>
                  <a:schemeClr val="bg1"/>
                </a:solidFill>
              </a:rPr>
              <a:t>tâm</a:t>
            </a:r>
            <a:endParaRPr lang="en-US" altLang="vi-VN" b="1" dirty="0">
              <a:solidFill>
                <a:schemeClr val="bg1"/>
              </a:solidFill>
            </a:endParaRPr>
          </a:p>
        </p:txBody>
      </p:sp>
      <p:sp>
        <p:nvSpPr>
          <p:cNvPr id="264217" name="Text Box 25">
            <a:extLst>
              <a:ext uri="{FF2B5EF4-FFF2-40B4-BE49-F238E27FC236}">
                <a16:creationId xmlns:a16="http://schemas.microsoft.com/office/drawing/2014/main" id="{DFB89AD5-79E4-49FD-9D25-77D3E49F4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066800"/>
            <a:ext cx="2971800" cy="376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>
                <a:solidFill>
                  <a:schemeClr val="bg1"/>
                </a:solidFill>
              </a:rPr>
              <a:t>Ruộng công bị cầm bán</a:t>
            </a:r>
          </a:p>
        </p:txBody>
      </p:sp>
      <p:sp>
        <p:nvSpPr>
          <p:cNvPr id="264218" name="Text Box 26">
            <a:extLst>
              <a:ext uri="{FF2B5EF4-FFF2-40B4-BE49-F238E27FC236}">
                <a16:creationId xmlns:a16="http://schemas.microsoft.com/office/drawing/2014/main" id="{1344E390-4C24-44FF-B985-731897F9A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676400"/>
            <a:ext cx="14478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FF0000"/>
                </a:solidFill>
              </a:rPr>
              <a:t>Phát triển</a:t>
            </a:r>
          </a:p>
        </p:txBody>
      </p:sp>
      <p:sp>
        <p:nvSpPr>
          <p:cNvPr id="264221" name="Text Box 29">
            <a:extLst>
              <a:ext uri="{FF2B5EF4-FFF2-40B4-BE49-F238E27FC236}">
                <a16:creationId xmlns:a16="http://schemas.microsoft.com/office/drawing/2014/main" id="{14700C1D-CA08-4F62-86A2-1BE1461C3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590801"/>
            <a:ext cx="2362200" cy="7715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0000FF"/>
                </a:solidFill>
              </a:rPr>
              <a:t>BUÔN BÁN PHÁT TRIỂN</a:t>
            </a:r>
            <a:r>
              <a:rPr lang="en-US" altLang="vi-VN" sz="2400"/>
              <a:t> </a:t>
            </a:r>
          </a:p>
        </p:txBody>
      </p:sp>
      <p:sp>
        <p:nvSpPr>
          <p:cNvPr id="264223" name="Line 31">
            <a:extLst>
              <a:ext uri="{FF2B5EF4-FFF2-40B4-BE49-F238E27FC236}">
                <a16:creationId xmlns:a16="http://schemas.microsoft.com/office/drawing/2014/main" id="{121F30A9-DACA-4008-9C87-04C27A3395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5257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4224" name="Line 32">
            <a:extLst>
              <a:ext uri="{FF2B5EF4-FFF2-40B4-BE49-F238E27FC236}">
                <a16:creationId xmlns:a16="http://schemas.microsoft.com/office/drawing/2014/main" id="{86DC4075-9B5C-437E-808B-D80A19109A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495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4225" name="Line 33">
            <a:extLst>
              <a:ext uri="{FF2B5EF4-FFF2-40B4-BE49-F238E27FC236}">
                <a16:creationId xmlns:a16="http://schemas.microsoft.com/office/drawing/2014/main" id="{BFF16BEC-A2F3-4A02-8B31-DB0A654128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905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4226" name="Line 34">
            <a:extLst>
              <a:ext uri="{FF2B5EF4-FFF2-40B4-BE49-F238E27FC236}">
                <a16:creationId xmlns:a16="http://schemas.microsoft.com/office/drawing/2014/main" id="{9F560B78-2167-49A4-BB66-C1B4C56C8C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581025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4227" name="Line 35">
            <a:extLst>
              <a:ext uri="{FF2B5EF4-FFF2-40B4-BE49-F238E27FC236}">
                <a16:creationId xmlns:a16="http://schemas.microsoft.com/office/drawing/2014/main" id="{E6CC41D7-FC52-4012-A06A-E2D81A733A9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5088" y="990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4229" name="Line 37">
            <a:extLst>
              <a:ext uri="{FF2B5EF4-FFF2-40B4-BE49-F238E27FC236}">
                <a16:creationId xmlns:a16="http://schemas.microsoft.com/office/drawing/2014/main" id="{EC72E9F3-4B69-461E-A9AC-B7D2D0F01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2057400"/>
            <a:ext cx="0" cy="533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4230" name="Line 38">
            <a:extLst>
              <a:ext uri="{FF2B5EF4-FFF2-40B4-BE49-F238E27FC236}">
                <a16:creationId xmlns:a16="http://schemas.microsoft.com/office/drawing/2014/main" id="{CCD32C4E-105B-41F3-B7D1-B70BBA979D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3352800"/>
            <a:ext cx="0" cy="914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4231" name="Line 39">
            <a:extLst>
              <a:ext uri="{FF2B5EF4-FFF2-40B4-BE49-F238E27FC236}">
                <a16:creationId xmlns:a16="http://schemas.microsoft.com/office/drawing/2014/main" id="{A8F5488A-440A-4D70-B1AB-CBE47FD3E1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3352800"/>
            <a:ext cx="0" cy="1676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4233" name="Text Box 41">
            <a:extLst>
              <a:ext uri="{FF2B5EF4-FFF2-40B4-BE49-F238E27FC236}">
                <a16:creationId xmlns:a16="http://schemas.microsoft.com/office/drawing/2014/main" id="{7C6CAE0F-1C65-42F6-81DD-7D1DD5791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514975"/>
            <a:ext cx="2743200" cy="376238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0000FF"/>
                </a:solidFill>
              </a:rPr>
              <a:t>Chính sách khai hoang</a:t>
            </a:r>
          </a:p>
        </p:txBody>
      </p:sp>
      <p:sp>
        <p:nvSpPr>
          <p:cNvPr id="264234" name="Line 42">
            <a:extLst>
              <a:ext uri="{FF2B5EF4-FFF2-40B4-BE49-F238E27FC236}">
                <a16:creationId xmlns:a16="http://schemas.microsoft.com/office/drawing/2014/main" id="{60755157-16D5-4F6A-BF62-BD694C9447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5410201"/>
            <a:ext cx="0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4236" name="Text Box 44">
            <a:extLst>
              <a:ext uri="{FF2B5EF4-FFF2-40B4-BE49-F238E27FC236}">
                <a16:creationId xmlns:a16="http://schemas.microsoft.com/office/drawing/2014/main" id="{927041D4-EB4D-45E5-81C0-DA366FDA4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3581400"/>
            <a:ext cx="1905000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0000FF"/>
                </a:solidFill>
              </a:rPr>
              <a:t>Cấp nông cụ</a:t>
            </a:r>
          </a:p>
        </p:txBody>
      </p:sp>
      <p:sp>
        <p:nvSpPr>
          <p:cNvPr id="264237" name="Text Box 45">
            <a:extLst>
              <a:ext uri="{FF2B5EF4-FFF2-40B4-BE49-F238E27FC236}">
                <a16:creationId xmlns:a16="http://schemas.microsoft.com/office/drawing/2014/main" id="{0B61F86F-3F80-472D-8A05-C1FC19C8B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4038600"/>
            <a:ext cx="1905000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0000FF"/>
                </a:solidFill>
              </a:rPr>
              <a:t>Cấp lương ăn</a:t>
            </a:r>
          </a:p>
        </p:txBody>
      </p:sp>
      <p:sp>
        <p:nvSpPr>
          <p:cNvPr id="264238" name="Text Box 46">
            <a:extLst>
              <a:ext uri="{FF2B5EF4-FFF2-40B4-BE49-F238E27FC236}">
                <a16:creationId xmlns:a16="http://schemas.microsoft.com/office/drawing/2014/main" id="{4B7FE70E-575F-4F3B-A656-5CB45AEF5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4572000"/>
            <a:ext cx="1981200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0000FF"/>
                </a:solidFill>
              </a:rPr>
              <a:t>Lập làng ấp mới</a:t>
            </a:r>
          </a:p>
        </p:txBody>
      </p:sp>
      <p:sp>
        <p:nvSpPr>
          <p:cNvPr id="264239" name="Text Box 47">
            <a:extLst>
              <a:ext uri="{FF2B5EF4-FFF2-40B4-BE49-F238E27FC236}">
                <a16:creationId xmlns:a16="http://schemas.microsoft.com/office/drawing/2014/main" id="{7219E307-D581-487D-896A-956F5101C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5105400"/>
            <a:ext cx="1676400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0000FF"/>
                </a:solidFill>
              </a:rPr>
              <a:t>Lập phủ mới</a:t>
            </a:r>
          </a:p>
        </p:txBody>
      </p:sp>
      <p:sp>
        <p:nvSpPr>
          <p:cNvPr id="264240" name="Text Box 48">
            <a:extLst>
              <a:ext uri="{FF2B5EF4-FFF2-40B4-BE49-F238E27FC236}">
                <a16:creationId xmlns:a16="http://schemas.microsoft.com/office/drawing/2014/main" id="{3608E4C2-4829-492A-AA98-92B5482D6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3413" y="5553075"/>
            <a:ext cx="2057400" cy="376238"/>
          </a:xfrm>
          <a:prstGeom prst="rect">
            <a:avLst/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0000FF"/>
                </a:solidFill>
              </a:rPr>
              <a:t>Phủ Gia Định</a:t>
            </a:r>
          </a:p>
        </p:txBody>
      </p:sp>
      <p:sp>
        <p:nvSpPr>
          <p:cNvPr id="264241" name="Text Box 49">
            <a:extLst>
              <a:ext uri="{FF2B5EF4-FFF2-40B4-BE49-F238E27FC236}">
                <a16:creationId xmlns:a16="http://schemas.microsoft.com/office/drawing/2014/main" id="{83539F65-F0F4-41B8-B5BA-82A76E9CF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6172201"/>
            <a:ext cx="1676400" cy="588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0000FF"/>
                </a:solidFill>
              </a:rPr>
              <a:t>Phiên Trấn </a:t>
            </a:r>
            <a:r>
              <a:rPr lang="en-US" altLang="vi-VN" sz="1400" b="1">
                <a:solidFill>
                  <a:srgbClr val="0000FF"/>
                </a:solidFill>
              </a:rPr>
              <a:t>(TPHCM, LA, TN)</a:t>
            </a:r>
          </a:p>
        </p:txBody>
      </p:sp>
      <p:sp>
        <p:nvSpPr>
          <p:cNvPr id="264242" name="Text Box 50">
            <a:extLst>
              <a:ext uri="{FF2B5EF4-FFF2-40B4-BE49-F238E27FC236}">
                <a16:creationId xmlns:a16="http://schemas.microsoft.com/office/drawing/2014/main" id="{79AE2A09-F1A5-42C9-B81F-C7E4DD6B9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0" y="6096001"/>
            <a:ext cx="1981200" cy="588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b="1">
                <a:solidFill>
                  <a:srgbClr val="0000FF"/>
                </a:solidFill>
              </a:rPr>
              <a:t>Trấn Biên</a:t>
            </a:r>
            <a:r>
              <a:rPr lang="en-US" altLang="vi-VN" sz="1400" b="1">
                <a:solidFill>
                  <a:srgbClr val="0000FF"/>
                </a:solidFill>
              </a:rPr>
              <a:t>  (ĐN, BRVT,BD,BP)</a:t>
            </a:r>
          </a:p>
        </p:txBody>
      </p:sp>
      <p:sp>
        <p:nvSpPr>
          <p:cNvPr id="264243" name="Line 51">
            <a:extLst>
              <a:ext uri="{FF2B5EF4-FFF2-40B4-BE49-F238E27FC236}">
                <a16:creationId xmlns:a16="http://schemas.microsoft.com/office/drawing/2014/main" id="{61562786-5349-460E-A0F4-79AB322CD8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3886200"/>
            <a:ext cx="3810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4244" name="Line 52">
            <a:extLst>
              <a:ext uri="{FF2B5EF4-FFF2-40B4-BE49-F238E27FC236}">
                <a16:creationId xmlns:a16="http://schemas.microsoft.com/office/drawing/2014/main" id="{0DCC6FF5-E0E1-40DB-8647-BFB9C27809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267200"/>
            <a:ext cx="381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4245" name="Line 53">
            <a:extLst>
              <a:ext uri="{FF2B5EF4-FFF2-40B4-BE49-F238E27FC236}">
                <a16:creationId xmlns:a16="http://schemas.microsoft.com/office/drawing/2014/main" id="{BB72971A-A54D-49F5-8D89-0D37917395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4724400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4246" name="Line 54">
            <a:extLst>
              <a:ext uri="{FF2B5EF4-FFF2-40B4-BE49-F238E27FC236}">
                <a16:creationId xmlns:a16="http://schemas.microsoft.com/office/drawing/2014/main" id="{C1EC4BF5-1B10-47C7-9492-5A9ABE0FAF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52578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4249" name="Line 57">
            <a:extLst>
              <a:ext uri="{FF2B5EF4-FFF2-40B4-BE49-F238E27FC236}">
                <a16:creationId xmlns:a16="http://schemas.microsoft.com/office/drawing/2014/main" id="{C6CC36E2-793B-4DBC-80D7-062637220A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29600" y="59436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4250" name="Line 58">
            <a:extLst>
              <a:ext uri="{FF2B5EF4-FFF2-40B4-BE49-F238E27FC236}">
                <a16:creationId xmlns:a16="http://schemas.microsoft.com/office/drawing/2014/main" id="{A53F9A7E-0680-4DF6-942D-D0EF66128562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59436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4251" name="Line 59">
            <a:extLst>
              <a:ext uri="{FF2B5EF4-FFF2-40B4-BE49-F238E27FC236}">
                <a16:creationId xmlns:a16="http://schemas.microsoft.com/office/drawing/2014/main" id="{2E493BA9-69C9-4857-99A2-12E61B726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0" y="5486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4252" name="Text Box 60">
            <a:extLst>
              <a:ext uri="{FF2B5EF4-FFF2-40B4-BE49-F238E27FC236}">
                <a16:creationId xmlns:a16="http://schemas.microsoft.com/office/drawing/2014/main" id="{1221FD68-EB1E-40A2-8893-9776B9C8A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3124200"/>
            <a:ext cx="2133600" cy="330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1500" b="1">
                <a:solidFill>
                  <a:srgbClr val="0000FF"/>
                </a:solidFill>
              </a:rPr>
              <a:t>Miễn binh dịch 3 năm</a:t>
            </a:r>
          </a:p>
        </p:txBody>
      </p:sp>
      <p:sp>
        <p:nvSpPr>
          <p:cNvPr id="264253" name="Line 61">
            <a:extLst>
              <a:ext uri="{FF2B5EF4-FFF2-40B4-BE49-F238E27FC236}">
                <a16:creationId xmlns:a16="http://schemas.microsoft.com/office/drawing/2014/main" id="{4E6E95C6-B585-4976-8832-DC0B00C836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3352800"/>
            <a:ext cx="3048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6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64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6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6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6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6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6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6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6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6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6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6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6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6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6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6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6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6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64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264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26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6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26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264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264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264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26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264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26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264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264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26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26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264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26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26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26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7" dur="500"/>
                                        <p:tgtEl>
                                          <p:spTgt spid="26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26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7" dur="500"/>
                                        <p:tgtEl>
                                          <p:spTgt spid="26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2" dur="500"/>
                                        <p:tgtEl>
                                          <p:spTgt spid="264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5" dur="500"/>
                                        <p:tgtEl>
                                          <p:spTgt spid="264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8" dur="500"/>
                                        <p:tgtEl>
                                          <p:spTgt spid="26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500"/>
                                        <p:tgtEl>
                                          <p:spTgt spid="26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6" grpId="0" animBg="1"/>
      <p:bldP spid="264199" grpId="0" animBg="1"/>
      <p:bldP spid="264200" grpId="0" animBg="1"/>
      <p:bldP spid="264206" grpId="0" animBg="1"/>
      <p:bldP spid="264207" grpId="0" animBg="1"/>
      <p:bldP spid="264208" grpId="0" animBg="1"/>
      <p:bldP spid="264209" grpId="0" animBg="1"/>
      <p:bldP spid="264211" grpId="0" animBg="1"/>
      <p:bldP spid="264212" grpId="0" animBg="1"/>
      <p:bldP spid="264213" grpId="0" animBg="1"/>
      <p:bldP spid="264216" grpId="0" animBg="1"/>
      <p:bldP spid="264217" grpId="0" animBg="1"/>
      <p:bldP spid="264218" grpId="0" animBg="1"/>
      <p:bldP spid="264221" grpId="0" animBg="1"/>
      <p:bldP spid="264233" grpId="0" animBg="1"/>
      <p:bldP spid="264236" grpId="0" animBg="1"/>
      <p:bldP spid="264237" grpId="0" animBg="1"/>
      <p:bldP spid="264238" grpId="0" animBg="1"/>
      <p:bldP spid="264239" grpId="0" animBg="1"/>
      <p:bldP spid="264240" grpId="0" animBg="1"/>
      <p:bldP spid="264241" grpId="0" animBg="1"/>
      <p:bldP spid="264242" grpId="0" animBg="1"/>
      <p:bldP spid="2642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26" name="Group 86">
            <a:extLst>
              <a:ext uri="{FF2B5EF4-FFF2-40B4-BE49-F238E27FC236}">
                <a16:creationId xmlns:a16="http://schemas.microsoft.com/office/drawing/2014/main" id="{6F863A9A-EFD1-4475-8066-EFA2DA3D0AEC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33350" y="847726"/>
          <a:ext cx="11963400" cy="5579737"/>
        </p:xfrm>
        <a:graphic>
          <a:graphicData uri="http://schemas.openxmlformats.org/drawingml/2006/table">
            <a:tbl>
              <a:tblPr/>
              <a:tblGrid>
                <a:gridCol w="188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9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Niên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Chủ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đề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5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XVI-XVII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7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đầu XVIII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60" name="Text Box 41">
            <a:extLst>
              <a:ext uri="{FF2B5EF4-FFF2-40B4-BE49-F238E27FC236}">
                <a16:creationId xmlns:a16="http://schemas.microsoft.com/office/drawing/2014/main" id="{A45F9BD7-7D39-4A9C-946B-CED522AFF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6" y="4583113"/>
            <a:ext cx="3368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400" b="1">
              <a:latin typeface="Times New Roman" panose="02020603050405020304" pitchFamily="18" charset="0"/>
            </a:endParaRPr>
          </a:p>
        </p:txBody>
      </p:sp>
      <p:sp>
        <p:nvSpPr>
          <p:cNvPr id="6161" name="Text Box 46">
            <a:extLst>
              <a:ext uri="{FF2B5EF4-FFF2-40B4-BE49-F238E27FC236}">
                <a16:creationId xmlns:a16="http://schemas.microsoft.com/office/drawing/2014/main" id="{3B3BFAF4-8F3C-4162-BF92-A320E48E1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050" y="158749"/>
            <a:ext cx="8458200" cy="406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b="1" dirty="0">
                <a:latin typeface="Times New Roman" panose="02020603050405020304" pitchFamily="18" charset="0"/>
              </a:rPr>
              <a:t> VĂN HÓA THẾ KỈ XVI-XVIII</a:t>
            </a:r>
          </a:p>
        </p:txBody>
      </p:sp>
      <p:sp>
        <p:nvSpPr>
          <p:cNvPr id="10302" name="Text Box 62">
            <a:extLst>
              <a:ext uri="{FF2B5EF4-FFF2-40B4-BE49-F238E27FC236}">
                <a16:creationId xmlns:a16="http://schemas.microsoft.com/office/drawing/2014/main" id="{E63EE291-7794-4737-9E07-AE6A84B6D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583205"/>
            <a:ext cx="75438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1600" dirty="0"/>
              <a:t> </a:t>
            </a:r>
            <a:r>
              <a:rPr lang="en-US" altLang="vi-VN" sz="1600" dirty="0" err="1"/>
              <a:t>Nho</a:t>
            </a:r>
            <a:r>
              <a:rPr lang="en-US" altLang="vi-VN" sz="1600" dirty="0"/>
              <a:t> </a:t>
            </a:r>
            <a:r>
              <a:rPr lang="en-US" altLang="vi-VN" sz="1600" dirty="0" err="1"/>
              <a:t>giáo</a:t>
            </a:r>
            <a:r>
              <a:rPr lang="en-US" altLang="vi-VN" sz="1600" dirty="0"/>
              <a:t> </a:t>
            </a:r>
            <a:r>
              <a:rPr lang="en-US" altLang="vi-VN" sz="1600" dirty="0" err="1"/>
              <a:t>được</a:t>
            </a:r>
            <a:r>
              <a:rPr lang="en-US" altLang="vi-VN" sz="1600" dirty="0"/>
              <a:t> </a:t>
            </a:r>
            <a:r>
              <a:rPr lang="en-US" altLang="vi-VN" sz="1600" dirty="0" err="1"/>
              <a:t>đề</a:t>
            </a:r>
            <a:r>
              <a:rPr lang="en-US" altLang="vi-VN" sz="1600" dirty="0"/>
              <a:t> </a:t>
            </a:r>
            <a:r>
              <a:rPr lang="en-US" altLang="vi-VN" sz="1600" dirty="0" err="1"/>
              <a:t>cao</a:t>
            </a:r>
            <a:r>
              <a:rPr lang="en-US" altLang="vi-VN" sz="1600" dirty="0"/>
              <a:t> </a:t>
            </a:r>
            <a:r>
              <a:rPr lang="en-US" altLang="vi-VN" sz="1600" dirty="0" err="1"/>
              <a:t>trong</a:t>
            </a:r>
            <a:r>
              <a:rPr lang="en-US" altLang="vi-VN" sz="1600" dirty="0"/>
              <a:t> </a:t>
            </a:r>
            <a:r>
              <a:rPr lang="en-US" altLang="vi-VN" sz="1600" dirty="0" err="1"/>
              <a:t>học</a:t>
            </a:r>
            <a:r>
              <a:rPr lang="en-US" altLang="vi-VN" sz="1600" dirty="0"/>
              <a:t> </a:t>
            </a:r>
            <a:r>
              <a:rPr lang="en-US" altLang="vi-VN" sz="1600" dirty="0" err="1"/>
              <a:t>tập</a:t>
            </a:r>
            <a:r>
              <a:rPr lang="en-US" altLang="vi-VN" sz="1600" dirty="0"/>
              <a:t>, </a:t>
            </a:r>
            <a:r>
              <a:rPr lang="en-US" altLang="vi-VN" sz="1600" dirty="0" err="1"/>
              <a:t>thi</a:t>
            </a:r>
            <a:r>
              <a:rPr lang="en-US" altLang="vi-VN" sz="1600" dirty="0"/>
              <a:t> </a:t>
            </a:r>
            <a:r>
              <a:rPr lang="en-US" altLang="vi-VN" sz="1600" dirty="0" err="1"/>
              <a:t>cử</a:t>
            </a:r>
            <a:r>
              <a:rPr lang="en-US" altLang="vi-VN" sz="1600" dirty="0"/>
              <a:t>; </a:t>
            </a:r>
            <a:r>
              <a:rPr lang="en-US" altLang="vi-VN" sz="1600" dirty="0" err="1"/>
              <a:t>phật</a:t>
            </a:r>
            <a:r>
              <a:rPr lang="en-US" altLang="vi-VN" sz="1600" dirty="0"/>
              <a:t> </a:t>
            </a:r>
            <a:r>
              <a:rPr lang="en-US" altLang="vi-VN" sz="1600" dirty="0" err="1"/>
              <a:t>giáo</a:t>
            </a:r>
            <a:r>
              <a:rPr lang="en-US" altLang="vi-VN" sz="1600" dirty="0"/>
              <a:t>, </a:t>
            </a:r>
            <a:r>
              <a:rPr lang="en-US" altLang="vi-VN" sz="1600" dirty="0" err="1"/>
              <a:t>đạo</a:t>
            </a:r>
            <a:r>
              <a:rPr lang="en-US" altLang="vi-VN" sz="1600" dirty="0"/>
              <a:t> </a:t>
            </a:r>
            <a:r>
              <a:rPr lang="en-US" altLang="vi-VN" sz="1600" dirty="0" err="1"/>
              <a:t>giáo</a:t>
            </a:r>
            <a:r>
              <a:rPr lang="en-US" altLang="vi-VN" sz="1600" dirty="0"/>
              <a:t> </a:t>
            </a:r>
            <a:r>
              <a:rPr lang="en-US" altLang="vi-VN" sz="1600" dirty="0" err="1"/>
              <a:t>được</a:t>
            </a:r>
            <a:r>
              <a:rPr lang="en-US" altLang="vi-VN" sz="1600" dirty="0"/>
              <a:t> </a:t>
            </a:r>
            <a:r>
              <a:rPr lang="en-US" altLang="vi-VN" sz="1600" dirty="0" err="1"/>
              <a:t>phục</a:t>
            </a:r>
            <a:r>
              <a:rPr lang="en-US" altLang="vi-VN" sz="1600" dirty="0"/>
              <a:t> </a:t>
            </a:r>
            <a:r>
              <a:rPr lang="en-US" altLang="vi-VN" sz="1600" dirty="0" err="1"/>
              <a:t>hồi</a:t>
            </a:r>
            <a:endParaRPr lang="en-US" altLang="vi-VN" sz="1600" dirty="0"/>
          </a:p>
          <a:p>
            <a:pPr eaLnBrk="1" hangingPunct="1">
              <a:spcBef>
                <a:spcPct val="50000"/>
              </a:spcBef>
            </a:pPr>
            <a:r>
              <a:rPr lang="en-US" altLang="vi-VN" sz="1600" dirty="0"/>
              <a:t>- </a:t>
            </a:r>
            <a:r>
              <a:rPr lang="en-US" altLang="vi-VN" sz="1600" dirty="0" err="1"/>
              <a:t>Đạo</a:t>
            </a:r>
            <a:r>
              <a:rPr lang="en-US" altLang="vi-VN" sz="1600" dirty="0"/>
              <a:t> </a:t>
            </a:r>
            <a:r>
              <a:rPr lang="en-US" altLang="vi-VN" sz="1600" dirty="0" err="1"/>
              <a:t>Thiên</a:t>
            </a:r>
            <a:r>
              <a:rPr lang="en-US" altLang="vi-VN" sz="1600" dirty="0"/>
              <a:t> </a:t>
            </a:r>
            <a:r>
              <a:rPr lang="en-US" altLang="vi-VN" sz="1600" dirty="0" err="1"/>
              <a:t>chúa</a:t>
            </a:r>
            <a:r>
              <a:rPr lang="en-US" altLang="vi-VN" sz="1600" dirty="0"/>
              <a:t> </a:t>
            </a:r>
            <a:r>
              <a:rPr lang="en-US" altLang="vi-VN" sz="1600" dirty="0" err="1"/>
              <a:t>giáo</a:t>
            </a:r>
            <a:r>
              <a:rPr lang="en-US" altLang="vi-VN" sz="1600" dirty="0"/>
              <a:t> </a:t>
            </a:r>
            <a:r>
              <a:rPr lang="en-US" altLang="vi-VN" sz="1600" dirty="0" err="1"/>
              <a:t>được</a:t>
            </a:r>
            <a:r>
              <a:rPr lang="en-US" altLang="vi-VN" sz="1600" dirty="0"/>
              <a:t> </a:t>
            </a:r>
            <a:r>
              <a:rPr lang="en-US" altLang="vi-VN" sz="1600" dirty="0" err="1"/>
              <a:t>truyền</a:t>
            </a:r>
            <a:r>
              <a:rPr lang="en-US" altLang="vi-VN" sz="1600" dirty="0"/>
              <a:t> </a:t>
            </a:r>
            <a:r>
              <a:rPr lang="en-US" altLang="vi-VN" sz="1600" dirty="0" err="1"/>
              <a:t>vào</a:t>
            </a:r>
            <a:r>
              <a:rPr lang="en-US" altLang="vi-VN" sz="1600" dirty="0"/>
              <a:t> </a:t>
            </a:r>
            <a:r>
              <a:rPr lang="en-US" altLang="vi-VN" sz="1600" dirty="0" err="1"/>
              <a:t>nước</a:t>
            </a:r>
            <a:r>
              <a:rPr lang="en-US" altLang="vi-VN" sz="1600" dirty="0"/>
              <a:t> ta (1533)</a:t>
            </a:r>
          </a:p>
        </p:txBody>
      </p:sp>
      <p:sp>
        <p:nvSpPr>
          <p:cNvPr id="10305" name="Text Box 65">
            <a:extLst>
              <a:ext uri="{FF2B5EF4-FFF2-40B4-BE49-F238E27FC236}">
                <a16:creationId xmlns:a16="http://schemas.microsoft.com/office/drawing/2014/main" id="{D7E6DF3E-4DA2-407B-9B38-8E8B4CF58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2695378"/>
            <a:ext cx="6797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1600" dirty="0"/>
              <a:t> </a:t>
            </a:r>
            <a:r>
              <a:rPr lang="en-US" altLang="vi-VN" sz="1600" dirty="0" err="1"/>
              <a:t>Chữ</a:t>
            </a:r>
            <a:r>
              <a:rPr lang="en-US" altLang="vi-VN" sz="1600" dirty="0"/>
              <a:t> </a:t>
            </a:r>
            <a:r>
              <a:rPr lang="en-US" altLang="vi-VN" sz="1600" dirty="0" err="1"/>
              <a:t>Quốc</a:t>
            </a:r>
            <a:r>
              <a:rPr lang="en-US" altLang="vi-VN" sz="1600" dirty="0"/>
              <a:t> </a:t>
            </a:r>
            <a:r>
              <a:rPr lang="en-US" altLang="vi-VN" sz="1600" dirty="0" err="1"/>
              <a:t>ngữ</a:t>
            </a:r>
            <a:r>
              <a:rPr lang="en-US" altLang="vi-VN" sz="1600" dirty="0"/>
              <a:t> </a:t>
            </a:r>
            <a:r>
              <a:rPr lang="en-US" altLang="vi-VN" sz="1600" dirty="0" err="1"/>
              <a:t>ra</a:t>
            </a:r>
            <a:r>
              <a:rPr lang="en-US" altLang="vi-VN" sz="1600" dirty="0"/>
              <a:t> </a:t>
            </a:r>
            <a:r>
              <a:rPr lang="en-US" altLang="vi-VN" sz="1600" dirty="0" err="1"/>
              <a:t>đời</a:t>
            </a:r>
            <a:r>
              <a:rPr lang="en-US" altLang="vi-VN" sz="1600" dirty="0"/>
              <a:t>: </a:t>
            </a:r>
            <a:r>
              <a:rPr lang="en-US" altLang="vi-VN" sz="1600" dirty="0" err="1"/>
              <a:t>Chữ</a:t>
            </a:r>
            <a:r>
              <a:rPr lang="en-US" altLang="vi-VN" sz="1600" dirty="0"/>
              <a:t> </a:t>
            </a:r>
            <a:r>
              <a:rPr lang="en-US" altLang="vi-VN" sz="1600" dirty="0" err="1"/>
              <a:t>cái</a:t>
            </a:r>
            <a:r>
              <a:rPr lang="en-US" altLang="vi-VN" sz="1600" dirty="0"/>
              <a:t> La-</a:t>
            </a:r>
            <a:r>
              <a:rPr lang="en-US" altLang="vi-VN" sz="1600" dirty="0" err="1"/>
              <a:t>tinh</a:t>
            </a:r>
            <a:r>
              <a:rPr lang="en-US" altLang="vi-VN" sz="1600" dirty="0"/>
              <a:t> </a:t>
            </a:r>
            <a:r>
              <a:rPr lang="en-US" altLang="vi-VN" sz="1600" dirty="0" err="1"/>
              <a:t>ghi</a:t>
            </a:r>
            <a:r>
              <a:rPr lang="en-US" altLang="vi-VN" sz="1600" dirty="0"/>
              <a:t> </a:t>
            </a:r>
            <a:r>
              <a:rPr lang="en-US" altLang="vi-VN" sz="1600" dirty="0" err="1"/>
              <a:t>âm</a:t>
            </a:r>
            <a:r>
              <a:rPr lang="en-US" altLang="vi-VN" sz="1600" dirty="0"/>
              <a:t> </a:t>
            </a:r>
            <a:r>
              <a:rPr lang="en-US" altLang="vi-VN" sz="1600" dirty="0" err="1"/>
              <a:t>tiếng</a:t>
            </a:r>
            <a:r>
              <a:rPr lang="en-US" altLang="vi-VN" sz="1600" dirty="0"/>
              <a:t> </a:t>
            </a:r>
            <a:r>
              <a:rPr lang="en-US" altLang="vi-VN" sz="1600" dirty="0" err="1"/>
              <a:t>Việt</a:t>
            </a:r>
            <a:endParaRPr lang="en-US" altLang="vi-VN" sz="1600" dirty="0"/>
          </a:p>
        </p:txBody>
      </p:sp>
      <p:sp>
        <p:nvSpPr>
          <p:cNvPr id="10310" name="Text Box 70">
            <a:extLst>
              <a:ext uri="{FF2B5EF4-FFF2-40B4-BE49-F238E27FC236}">
                <a16:creationId xmlns:a16="http://schemas.microsoft.com/office/drawing/2014/main" id="{C95616FE-BD4F-48A2-9B53-7AEAD34BE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1" y="3467498"/>
            <a:ext cx="6553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600" dirty="0"/>
              <a:t>- </a:t>
            </a:r>
            <a:r>
              <a:rPr lang="en-US" altLang="vi-VN" sz="1600" dirty="0" err="1"/>
              <a:t>Chữ</a:t>
            </a:r>
            <a:r>
              <a:rPr lang="en-US" altLang="vi-VN" sz="1600" dirty="0"/>
              <a:t> </a:t>
            </a:r>
            <a:r>
              <a:rPr lang="en-US" altLang="vi-VN" sz="1600" dirty="0" err="1"/>
              <a:t>Hán</a:t>
            </a:r>
            <a:r>
              <a:rPr lang="en-US" altLang="vi-VN" sz="1600" dirty="0"/>
              <a:t> </a:t>
            </a:r>
            <a:r>
              <a:rPr lang="en-US" altLang="vi-VN" sz="1600" dirty="0" err="1"/>
              <a:t>vẫn</a:t>
            </a:r>
            <a:r>
              <a:rPr lang="en-US" altLang="vi-VN" sz="1600" dirty="0"/>
              <a:t> </a:t>
            </a:r>
            <a:r>
              <a:rPr lang="en-US" altLang="vi-VN" sz="1600" dirty="0" err="1"/>
              <a:t>được</a:t>
            </a:r>
            <a:r>
              <a:rPr lang="en-US" altLang="vi-VN" sz="1600" dirty="0"/>
              <a:t> </a:t>
            </a:r>
            <a:r>
              <a:rPr lang="en-US" altLang="vi-VN" sz="1600" dirty="0" err="1"/>
              <a:t>duy</a:t>
            </a:r>
            <a:r>
              <a:rPr lang="en-US" altLang="vi-VN" sz="1600" dirty="0"/>
              <a:t> </a:t>
            </a:r>
            <a:r>
              <a:rPr lang="en-US" altLang="vi-VN" sz="1600" dirty="0" err="1"/>
              <a:t>trì</a:t>
            </a:r>
            <a:r>
              <a:rPr lang="en-US" altLang="vi-VN" sz="1600" dirty="0"/>
              <a:t>, </a:t>
            </a:r>
            <a:r>
              <a:rPr lang="en-US" altLang="vi-VN" sz="1600" dirty="0" err="1"/>
              <a:t>chữ</a:t>
            </a:r>
            <a:r>
              <a:rPr lang="en-US" altLang="vi-VN" sz="1600" dirty="0"/>
              <a:t> </a:t>
            </a:r>
            <a:r>
              <a:rPr lang="en-US" altLang="vi-VN" sz="1600" dirty="0" err="1"/>
              <a:t>Nôm</a:t>
            </a:r>
            <a:r>
              <a:rPr lang="en-US" altLang="vi-VN" sz="1600" dirty="0"/>
              <a:t> </a:t>
            </a:r>
            <a:r>
              <a:rPr lang="en-US" altLang="vi-VN" sz="1600" dirty="0" err="1"/>
              <a:t>phát</a:t>
            </a:r>
            <a:r>
              <a:rPr lang="en-US" altLang="vi-VN" sz="1600" dirty="0"/>
              <a:t> </a:t>
            </a:r>
            <a:r>
              <a:rPr lang="en-US" altLang="vi-VN" sz="1600" dirty="0" err="1"/>
              <a:t>triển</a:t>
            </a:r>
            <a:r>
              <a:rPr lang="en-US" altLang="vi-VN" sz="1600" dirty="0"/>
              <a:t> ( </a:t>
            </a:r>
            <a:r>
              <a:rPr lang="en-US" altLang="vi-VN" sz="1600" dirty="0" err="1"/>
              <a:t>các</a:t>
            </a:r>
            <a:r>
              <a:rPr lang="en-US" altLang="vi-VN" sz="1600" dirty="0"/>
              <a:t> </a:t>
            </a:r>
            <a:r>
              <a:rPr lang="en-US" altLang="vi-VN" sz="1600" dirty="0" err="1"/>
              <a:t>nhà</a:t>
            </a:r>
            <a:r>
              <a:rPr lang="en-US" altLang="vi-VN" sz="1600" dirty="0"/>
              <a:t> </a:t>
            </a:r>
            <a:r>
              <a:rPr lang="en-US" altLang="vi-VN" sz="1600" dirty="0" err="1"/>
              <a:t>thơ</a:t>
            </a:r>
            <a:r>
              <a:rPr lang="en-US" altLang="vi-VN" sz="1600" dirty="0"/>
              <a:t> </a:t>
            </a:r>
            <a:r>
              <a:rPr lang="en-US" altLang="vi-VN" sz="1600" dirty="0" err="1"/>
              <a:t>nổi</a:t>
            </a:r>
            <a:r>
              <a:rPr lang="en-US" altLang="vi-VN" sz="1600" dirty="0"/>
              <a:t> </a:t>
            </a:r>
            <a:r>
              <a:rPr lang="en-US" altLang="vi-VN" sz="1600" dirty="0" err="1"/>
              <a:t>tiếng</a:t>
            </a:r>
            <a:r>
              <a:rPr lang="en-US" altLang="vi-VN" sz="1600" dirty="0"/>
              <a:t> </a:t>
            </a:r>
            <a:r>
              <a:rPr lang="en-US" altLang="vi-VN" sz="1600" dirty="0" err="1"/>
              <a:t>Đào</a:t>
            </a:r>
            <a:r>
              <a:rPr lang="en-US" altLang="vi-VN" sz="1600" dirty="0"/>
              <a:t> </a:t>
            </a:r>
            <a:r>
              <a:rPr lang="en-US" altLang="vi-VN" sz="1600" dirty="0" err="1"/>
              <a:t>Duy</a:t>
            </a:r>
            <a:r>
              <a:rPr lang="en-US" altLang="vi-VN" sz="1600" dirty="0"/>
              <a:t> </a:t>
            </a:r>
            <a:r>
              <a:rPr lang="en-US" altLang="vi-VN" sz="1600" dirty="0" err="1"/>
              <a:t>Từ</a:t>
            </a:r>
            <a:r>
              <a:rPr lang="en-US" altLang="vi-VN" sz="1600" dirty="0"/>
              <a:t>, </a:t>
            </a:r>
            <a:r>
              <a:rPr lang="en-US" altLang="vi-VN" sz="1600" dirty="0" err="1"/>
              <a:t>Nguyễn</a:t>
            </a:r>
            <a:r>
              <a:rPr lang="en-US" altLang="vi-VN" sz="1600" dirty="0"/>
              <a:t> </a:t>
            </a:r>
            <a:r>
              <a:rPr lang="en-US" altLang="vi-VN" sz="1600" dirty="0" err="1"/>
              <a:t>Bỉnh</a:t>
            </a:r>
            <a:r>
              <a:rPr lang="en-US" altLang="vi-VN" sz="1600" dirty="0"/>
              <a:t> </a:t>
            </a:r>
            <a:r>
              <a:rPr lang="en-US" altLang="vi-VN" sz="1600" dirty="0" err="1"/>
              <a:t>Khiêm</a:t>
            </a:r>
            <a:r>
              <a:rPr lang="en-US" altLang="vi-VN" sz="1600" dirty="0"/>
              <a:t>)</a:t>
            </a:r>
          </a:p>
        </p:txBody>
      </p:sp>
      <p:sp>
        <p:nvSpPr>
          <p:cNvPr id="10312" name="Text Box 72">
            <a:extLst>
              <a:ext uri="{FF2B5EF4-FFF2-40B4-BE49-F238E27FC236}">
                <a16:creationId xmlns:a16="http://schemas.microsoft.com/office/drawing/2014/main" id="{3094137F-FAFE-42EB-9C07-B93EB202F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384009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600" dirty="0">
                <a:solidFill>
                  <a:srgbClr val="FF3300"/>
                </a:solidFill>
              </a:rPr>
              <a:t>* </a:t>
            </a:r>
            <a:r>
              <a:rPr lang="en-US" altLang="vi-VN" sz="1600" dirty="0" err="1">
                <a:solidFill>
                  <a:srgbClr val="FF3300"/>
                </a:solidFill>
              </a:rPr>
              <a:t>Tôn</a:t>
            </a:r>
            <a:r>
              <a:rPr lang="en-US" altLang="vi-VN" sz="1600" dirty="0">
                <a:solidFill>
                  <a:srgbClr val="FF3300"/>
                </a:solidFill>
              </a:rPr>
              <a:t> </a:t>
            </a:r>
            <a:r>
              <a:rPr lang="en-US" altLang="vi-VN" sz="1600" dirty="0" err="1">
                <a:solidFill>
                  <a:srgbClr val="FF3300"/>
                </a:solidFill>
              </a:rPr>
              <a:t>giáo</a:t>
            </a:r>
            <a:r>
              <a:rPr lang="en-US" altLang="vi-VN" sz="1600" dirty="0">
                <a:solidFill>
                  <a:srgbClr val="FF3300"/>
                </a:solidFill>
              </a:rPr>
              <a:t>:</a:t>
            </a:r>
          </a:p>
        </p:txBody>
      </p:sp>
      <p:sp>
        <p:nvSpPr>
          <p:cNvPr id="10313" name="Text Box 73">
            <a:extLst>
              <a:ext uri="{FF2B5EF4-FFF2-40B4-BE49-F238E27FC236}">
                <a16:creationId xmlns:a16="http://schemas.microsoft.com/office/drawing/2014/main" id="{FD3151FA-0467-4339-A20D-24C7EADA5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314341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dirty="0">
                <a:solidFill>
                  <a:srgbClr val="FF3300"/>
                </a:solidFill>
              </a:rPr>
              <a:t>* </a:t>
            </a:r>
            <a:r>
              <a:rPr lang="en-US" altLang="vi-VN" dirty="0" err="1">
                <a:solidFill>
                  <a:srgbClr val="FF3300"/>
                </a:solidFill>
              </a:rPr>
              <a:t>Chữ</a:t>
            </a:r>
            <a:r>
              <a:rPr lang="en-US" altLang="vi-VN" dirty="0">
                <a:solidFill>
                  <a:srgbClr val="FF3300"/>
                </a:solidFill>
              </a:rPr>
              <a:t> </a:t>
            </a:r>
            <a:r>
              <a:rPr lang="en-US" altLang="vi-VN" dirty="0" err="1">
                <a:solidFill>
                  <a:srgbClr val="FF3300"/>
                </a:solidFill>
              </a:rPr>
              <a:t>Viết</a:t>
            </a:r>
            <a:r>
              <a:rPr lang="en-US" altLang="vi-VN" dirty="0">
                <a:solidFill>
                  <a:srgbClr val="FF3300"/>
                </a:solidFill>
              </a:rPr>
              <a:t>:</a:t>
            </a:r>
          </a:p>
        </p:txBody>
      </p:sp>
      <p:sp>
        <p:nvSpPr>
          <p:cNvPr id="10314" name="Text Box 74">
            <a:extLst>
              <a:ext uri="{FF2B5EF4-FFF2-40B4-BE49-F238E27FC236}">
                <a16:creationId xmlns:a16="http://schemas.microsoft.com/office/drawing/2014/main" id="{2AC40321-5737-43F3-A409-808949C16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000373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dirty="0">
                <a:solidFill>
                  <a:srgbClr val="FF3300"/>
                </a:solidFill>
              </a:rPr>
              <a:t>* </a:t>
            </a:r>
            <a:r>
              <a:rPr lang="en-US" altLang="vi-VN" dirty="0" err="1">
                <a:solidFill>
                  <a:srgbClr val="FF3300"/>
                </a:solidFill>
              </a:rPr>
              <a:t>Văn</a:t>
            </a:r>
            <a:r>
              <a:rPr lang="en-US" altLang="vi-VN" dirty="0">
                <a:solidFill>
                  <a:srgbClr val="FF3300"/>
                </a:solidFill>
              </a:rPr>
              <a:t> </a:t>
            </a:r>
            <a:r>
              <a:rPr lang="en-US" altLang="vi-VN" dirty="0" err="1">
                <a:solidFill>
                  <a:srgbClr val="FF3300"/>
                </a:solidFill>
              </a:rPr>
              <a:t>học</a:t>
            </a:r>
            <a:r>
              <a:rPr lang="en-US" altLang="vi-VN" dirty="0">
                <a:solidFill>
                  <a:srgbClr val="FF3300"/>
                </a:solidFill>
              </a:rPr>
              <a:t>:</a:t>
            </a:r>
          </a:p>
        </p:txBody>
      </p:sp>
      <p:sp>
        <p:nvSpPr>
          <p:cNvPr id="10317" name="Text Box 77">
            <a:extLst>
              <a:ext uri="{FF2B5EF4-FFF2-40B4-BE49-F238E27FC236}">
                <a16:creationId xmlns:a16="http://schemas.microsoft.com/office/drawing/2014/main" id="{F7632248-CE28-4522-850B-51DE21749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527622"/>
            <a:ext cx="609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600" dirty="0"/>
              <a:t>- </a:t>
            </a:r>
            <a:r>
              <a:rPr lang="en-US" altLang="vi-VN" sz="1600" dirty="0" err="1"/>
              <a:t>Văn</a:t>
            </a:r>
            <a:r>
              <a:rPr lang="en-US" altLang="vi-VN" sz="1600" dirty="0"/>
              <a:t> </a:t>
            </a:r>
            <a:r>
              <a:rPr lang="en-US" altLang="vi-VN" sz="1600" dirty="0" err="1"/>
              <a:t>học</a:t>
            </a:r>
            <a:r>
              <a:rPr lang="en-US" altLang="vi-VN" sz="1600" dirty="0"/>
              <a:t> </a:t>
            </a:r>
            <a:r>
              <a:rPr lang="en-US" altLang="vi-VN" sz="1600" dirty="0" err="1"/>
              <a:t>dân</a:t>
            </a:r>
            <a:r>
              <a:rPr lang="en-US" altLang="vi-VN" sz="1600" dirty="0"/>
              <a:t> </a:t>
            </a:r>
            <a:r>
              <a:rPr lang="en-US" altLang="vi-VN" sz="1600" dirty="0" err="1"/>
              <a:t>gian</a:t>
            </a:r>
            <a:r>
              <a:rPr lang="en-US" altLang="vi-VN" sz="1600" dirty="0"/>
              <a:t> </a:t>
            </a:r>
            <a:r>
              <a:rPr lang="en-US" altLang="vi-VN" sz="1600" dirty="0" err="1"/>
              <a:t>phát</a:t>
            </a:r>
            <a:r>
              <a:rPr lang="en-US" altLang="vi-VN" sz="1600" dirty="0"/>
              <a:t> </a:t>
            </a:r>
            <a:r>
              <a:rPr lang="en-US" altLang="vi-VN" sz="1600" dirty="0" err="1"/>
              <a:t>triển</a:t>
            </a:r>
            <a:r>
              <a:rPr lang="en-US" altLang="vi-VN" sz="1600" dirty="0"/>
              <a:t> </a:t>
            </a:r>
            <a:r>
              <a:rPr lang="en-US" altLang="vi-VN" sz="1600" dirty="0" err="1"/>
              <a:t>phong</a:t>
            </a:r>
            <a:r>
              <a:rPr lang="en-US" altLang="vi-VN" sz="1600" dirty="0"/>
              <a:t> </a:t>
            </a:r>
            <a:r>
              <a:rPr lang="en-US" altLang="vi-VN" sz="1600" dirty="0" err="1"/>
              <a:t>phú</a:t>
            </a:r>
            <a:endParaRPr lang="en-US" altLang="vi-VN" sz="1600" dirty="0"/>
          </a:p>
        </p:txBody>
      </p:sp>
      <p:sp>
        <p:nvSpPr>
          <p:cNvPr id="10321" name="Text Box 81">
            <a:extLst>
              <a:ext uri="{FF2B5EF4-FFF2-40B4-BE49-F238E27FC236}">
                <a16:creationId xmlns:a16="http://schemas.microsoft.com/office/drawing/2014/main" id="{963D0C58-0385-4155-8D59-E1B06D968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928067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dirty="0">
                <a:solidFill>
                  <a:srgbClr val="FF3300"/>
                </a:solidFill>
              </a:rPr>
              <a:t>* </a:t>
            </a:r>
            <a:r>
              <a:rPr lang="en-US" altLang="vi-VN" dirty="0" err="1">
                <a:solidFill>
                  <a:srgbClr val="FF3300"/>
                </a:solidFill>
              </a:rPr>
              <a:t>Nghệ</a:t>
            </a:r>
            <a:r>
              <a:rPr lang="en-US" altLang="vi-VN" dirty="0">
                <a:solidFill>
                  <a:srgbClr val="FF3300"/>
                </a:solidFill>
              </a:rPr>
              <a:t> </a:t>
            </a:r>
            <a:r>
              <a:rPr lang="en-US" altLang="vi-VN" dirty="0" err="1">
                <a:solidFill>
                  <a:srgbClr val="FF3300"/>
                </a:solidFill>
              </a:rPr>
              <a:t>thuật</a:t>
            </a:r>
            <a:r>
              <a:rPr lang="en-US" altLang="vi-VN" dirty="0">
                <a:solidFill>
                  <a:srgbClr val="FF3300"/>
                </a:solidFill>
              </a:rPr>
              <a:t> </a:t>
            </a:r>
            <a:r>
              <a:rPr lang="en-US" altLang="vi-VN" dirty="0" err="1">
                <a:solidFill>
                  <a:srgbClr val="FF3300"/>
                </a:solidFill>
              </a:rPr>
              <a:t>dân</a:t>
            </a:r>
            <a:r>
              <a:rPr lang="en-US" altLang="vi-VN" dirty="0">
                <a:solidFill>
                  <a:srgbClr val="FF3300"/>
                </a:solidFill>
              </a:rPr>
              <a:t> </a:t>
            </a:r>
            <a:r>
              <a:rPr lang="en-US" altLang="vi-VN" dirty="0" err="1">
                <a:solidFill>
                  <a:srgbClr val="FF3300"/>
                </a:solidFill>
              </a:rPr>
              <a:t>gian</a:t>
            </a:r>
            <a:r>
              <a:rPr lang="en-US" altLang="vi-VN" dirty="0">
                <a:solidFill>
                  <a:srgbClr val="FF3300"/>
                </a:solidFill>
              </a:rPr>
              <a:t>:</a:t>
            </a:r>
          </a:p>
        </p:txBody>
      </p:sp>
      <p:sp>
        <p:nvSpPr>
          <p:cNvPr id="10322" name="Text Box 82">
            <a:extLst>
              <a:ext uri="{FF2B5EF4-FFF2-40B4-BE49-F238E27FC236}">
                <a16:creationId xmlns:a16="http://schemas.microsoft.com/office/drawing/2014/main" id="{FD4E9804-7A9C-4DE2-90D9-F624694A8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436069"/>
            <a:ext cx="7315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600" dirty="0"/>
              <a:t>+ </a:t>
            </a:r>
            <a:r>
              <a:rPr lang="en-US" altLang="vi-VN" sz="1600" dirty="0" err="1"/>
              <a:t>Nghệ</a:t>
            </a:r>
            <a:r>
              <a:rPr lang="en-US" altLang="vi-VN" sz="1600" dirty="0"/>
              <a:t> </a:t>
            </a:r>
            <a:r>
              <a:rPr lang="en-US" altLang="vi-VN" sz="1600" dirty="0" err="1"/>
              <a:t>thuật</a:t>
            </a:r>
            <a:r>
              <a:rPr lang="en-US" altLang="vi-VN" sz="1600" dirty="0"/>
              <a:t> </a:t>
            </a:r>
            <a:r>
              <a:rPr lang="en-US" altLang="vi-VN" sz="1600" dirty="0" err="1"/>
              <a:t>điêu</a:t>
            </a:r>
            <a:r>
              <a:rPr lang="en-US" altLang="vi-VN" sz="1600" dirty="0"/>
              <a:t> </a:t>
            </a:r>
            <a:r>
              <a:rPr lang="en-US" altLang="vi-VN" sz="1600" dirty="0" err="1"/>
              <a:t>khắc</a:t>
            </a:r>
            <a:r>
              <a:rPr lang="en-US" altLang="vi-VN" sz="1600" dirty="0"/>
              <a:t>: </a:t>
            </a:r>
            <a:r>
              <a:rPr lang="en-US" altLang="vi-VN" sz="1600" dirty="0" err="1"/>
              <a:t>điêu</a:t>
            </a:r>
            <a:r>
              <a:rPr lang="en-US" altLang="vi-VN" sz="1600" dirty="0"/>
              <a:t> </a:t>
            </a:r>
            <a:r>
              <a:rPr lang="en-US" altLang="vi-VN" sz="1600" dirty="0" err="1"/>
              <a:t>khắc</a:t>
            </a:r>
            <a:r>
              <a:rPr lang="en-US" altLang="vi-VN" sz="1600" dirty="0"/>
              <a:t> </a:t>
            </a:r>
            <a:r>
              <a:rPr lang="en-US" altLang="vi-VN" sz="1600" dirty="0" err="1"/>
              <a:t>gỗ</a:t>
            </a:r>
            <a:r>
              <a:rPr lang="en-US" altLang="vi-VN" sz="1600" dirty="0"/>
              <a:t>, </a:t>
            </a:r>
            <a:r>
              <a:rPr lang="en-US" altLang="vi-VN" sz="1600" dirty="0" err="1"/>
              <a:t>tạc</a:t>
            </a:r>
            <a:r>
              <a:rPr lang="en-US" altLang="vi-VN" sz="1600" dirty="0"/>
              <a:t> </a:t>
            </a:r>
            <a:r>
              <a:rPr lang="en-US" altLang="vi-VN" sz="1600" dirty="0" err="1"/>
              <a:t>tượng</a:t>
            </a:r>
            <a:r>
              <a:rPr lang="en-US" altLang="vi-VN" sz="1600" dirty="0"/>
              <a:t> ( </a:t>
            </a:r>
            <a:r>
              <a:rPr lang="en-US" altLang="vi-VN" sz="1600" dirty="0" err="1"/>
              <a:t>tượng</a:t>
            </a:r>
            <a:r>
              <a:rPr lang="en-US" altLang="vi-VN" sz="1600" dirty="0"/>
              <a:t> </a:t>
            </a:r>
            <a:r>
              <a:rPr lang="en-US" altLang="vi-VN" sz="1600" dirty="0" err="1"/>
              <a:t>Phật</a:t>
            </a:r>
            <a:r>
              <a:rPr lang="en-US" altLang="vi-VN" sz="1600" dirty="0"/>
              <a:t> </a:t>
            </a:r>
            <a:r>
              <a:rPr lang="en-US" altLang="vi-VN" sz="1600" dirty="0" err="1"/>
              <a:t>Bà</a:t>
            </a:r>
            <a:r>
              <a:rPr lang="en-US" altLang="vi-VN" sz="1600" dirty="0"/>
              <a:t>..)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1600" dirty="0"/>
              <a:t>+ </a:t>
            </a:r>
            <a:r>
              <a:rPr lang="en-US" altLang="vi-VN" sz="1600" dirty="0" err="1"/>
              <a:t>Nghệ</a:t>
            </a:r>
            <a:r>
              <a:rPr lang="en-US" altLang="vi-VN" sz="1600" dirty="0"/>
              <a:t> </a:t>
            </a:r>
            <a:r>
              <a:rPr lang="en-US" altLang="vi-VN" sz="1600" dirty="0" err="1"/>
              <a:t>thuật</a:t>
            </a:r>
            <a:r>
              <a:rPr lang="en-US" altLang="vi-VN" sz="1600" dirty="0"/>
              <a:t> </a:t>
            </a:r>
            <a:r>
              <a:rPr lang="en-US" altLang="vi-VN" sz="1600" dirty="0" err="1"/>
              <a:t>sân</a:t>
            </a:r>
            <a:r>
              <a:rPr lang="en-US" altLang="vi-VN" sz="1600" dirty="0"/>
              <a:t> </a:t>
            </a:r>
            <a:r>
              <a:rPr lang="en-US" altLang="vi-VN" sz="1600" dirty="0" err="1"/>
              <a:t>khấu</a:t>
            </a:r>
            <a:r>
              <a:rPr lang="en-US" altLang="vi-VN" sz="1600" dirty="0"/>
              <a:t>: </a:t>
            </a:r>
            <a:r>
              <a:rPr lang="en-US" altLang="vi-VN" sz="1600" dirty="0" err="1"/>
              <a:t>Đa</a:t>
            </a:r>
            <a:r>
              <a:rPr lang="en-US" altLang="vi-VN" sz="1600" dirty="0"/>
              <a:t> </a:t>
            </a:r>
            <a:r>
              <a:rPr lang="en-US" altLang="vi-VN" sz="1600" dirty="0" err="1"/>
              <a:t>dạng</a:t>
            </a:r>
            <a:r>
              <a:rPr lang="en-US" altLang="vi-VN" sz="1600" dirty="0"/>
              <a:t>, </a:t>
            </a:r>
            <a:r>
              <a:rPr lang="en-US" altLang="vi-VN" sz="1600" dirty="0" err="1"/>
              <a:t>phong</a:t>
            </a:r>
            <a:r>
              <a:rPr lang="en-US" altLang="vi-VN" sz="1600" dirty="0"/>
              <a:t> </a:t>
            </a:r>
            <a:r>
              <a:rPr lang="en-US" altLang="vi-VN" sz="1600" dirty="0" err="1"/>
              <a:t>phú</a:t>
            </a:r>
            <a:r>
              <a:rPr lang="en-US" altLang="vi-VN" sz="1600" dirty="0"/>
              <a:t> ( </a:t>
            </a:r>
            <a:r>
              <a:rPr lang="en-US" altLang="vi-VN" sz="1600" dirty="0" err="1"/>
              <a:t>chèo</a:t>
            </a:r>
            <a:r>
              <a:rPr lang="en-US" altLang="vi-VN" sz="1600" dirty="0"/>
              <a:t>, </a:t>
            </a:r>
            <a:r>
              <a:rPr lang="en-US" altLang="vi-VN" sz="1600" dirty="0" err="1"/>
              <a:t>tuồng</a:t>
            </a:r>
            <a:r>
              <a:rPr lang="en-US" altLang="vi-VN" sz="1600" dirty="0"/>
              <a:t>, </a:t>
            </a:r>
            <a:r>
              <a:rPr lang="en-US" altLang="vi-VN" sz="1600" dirty="0" err="1"/>
              <a:t>hát</a:t>
            </a:r>
            <a:r>
              <a:rPr lang="en-US" altLang="vi-VN" sz="1600" dirty="0"/>
              <a:t> ả </a:t>
            </a:r>
            <a:r>
              <a:rPr lang="en-US" altLang="vi-VN" sz="1600" dirty="0" err="1"/>
              <a:t>đào.v.v</a:t>
            </a:r>
            <a:r>
              <a:rPr lang="en-US" altLang="vi-VN" sz="1600" dirty="0"/>
              <a:t>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0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0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03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1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2" grpId="0"/>
      <p:bldP spid="10305" grpId="0"/>
      <p:bldP spid="10310" grpId="0"/>
      <p:bldP spid="10312" grpId="0"/>
      <p:bldP spid="10313" grpId="0"/>
      <p:bldP spid="10314" grpId="0"/>
      <p:bldP spid="10317" grpId="0"/>
      <p:bldP spid="10321" grpId="0"/>
      <p:bldP spid="103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27215C6-9B84-4E49-A98E-FDBFB37A0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304800"/>
            <a:ext cx="5410200" cy="624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vi-VN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28F04CA5-0A74-475C-B8F7-3A4190A59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3" t="227"/>
          <a:stretch>
            <a:fillRect/>
          </a:stretch>
        </p:blipFill>
        <p:spPr bwMode="auto">
          <a:xfrm>
            <a:off x="3324225" y="76200"/>
            <a:ext cx="54673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AutoShape 4">
            <a:extLst>
              <a:ext uri="{FF2B5EF4-FFF2-40B4-BE49-F238E27FC236}">
                <a16:creationId xmlns:a16="http://schemas.microsoft.com/office/drawing/2014/main" id="{9C241E2B-0438-451E-86CA-C6DD62D7D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752600"/>
            <a:ext cx="1143000" cy="457200"/>
          </a:xfrm>
          <a:prstGeom prst="wedgeRectCallout">
            <a:avLst>
              <a:gd name="adj1" fmla="val 58194"/>
              <a:gd name="adj2" fmla="val -145139"/>
            </a:avLst>
          </a:prstGeom>
          <a:solidFill>
            <a:srgbClr val="BBE0E3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6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Trần Tuân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4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1511</a:t>
            </a:r>
          </a:p>
        </p:txBody>
      </p:sp>
      <p:sp>
        <p:nvSpPr>
          <p:cNvPr id="20485" name="AutoShape 5">
            <a:extLst>
              <a:ext uri="{FF2B5EF4-FFF2-40B4-BE49-F238E27FC236}">
                <a16:creationId xmlns:a16="http://schemas.microsoft.com/office/drawing/2014/main" id="{5411045F-4D44-424D-8F73-222BA1077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04800"/>
            <a:ext cx="1066800" cy="533400"/>
          </a:xfrm>
          <a:prstGeom prst="wedgeRectCallout">
            <a:avLst>
              <a:gd name="adj1" fmla="val -43898"/>
              <a:gd name="adj2" fmla="val 125000"/>
            </a:avLst>
          </a:prstGeom>
          <a:solidFill>
            <a:srgbClr val="BBE0E3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200" b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Phùng Chương 1515</a:t>
            </a:r>
          </a:p>
        </p:txBody>
      </p:sp>
      <p:sp>
        <p:nvSpPr>
          <p:cNvPr id="20486" name="AutoShape 6">
            <a:extLst>
              <a:ext uri="{FF2B5EF4-FFF2-40B4-BE49-F238E27FC236}">
                <a16:creationId xmlns:a16="http://schemas.microsoft.com/office/drawing/2014/main" id="{AE44D068-FC5D-44B4-A9FA-BECF5A7C4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24200"/>
            <a:ext cx="1143000" cy="457200"/>
          </a:xfrm>
          <a:prstGeom prst="wedgeRectCallout">
            <a:avLst>
              <a:gd name="adj1" fmla="val -106250"/>
              <a:gd name="adj2" fmla="val 102083"/>
            </a:avLst>
          </a:prstGeom>
          <a:solidFill>
            <a:srgbClr val="BBE0E3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200" b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Lê Hy, Trịnh Hưng 1512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vi-VN" sz="1200" b="1">
              <a:solidFill>
                <a:srgbClr val="0000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487" name="AutoShape 7">
            <a:extLst>
              <a:ext uri="{FF2B5EF4-FFF2-40B4-BE49-F238E27FC236}">
                <a16:creationId xmlns:a16="http://schemas.microsoft.com/office/drawing/2014/main" id="{0FFD8893-32D1-48A6-8E37-F9D345F8D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752600"/>
            <a:ext cx="990600" cy="609600"/>
          </a:xfrm>
          <a:prstGeom prst="wedgeRectCallout">
            <a:avLst>
              <a:gd name="adj1" fmla="val -62181"/>
              <a:gd name="adj2" fmla="val -107551"/>
            </a:avLst>
          </a:prstGeom>
          <a:solidFill>
            <a:srgbClr val="BBE0E3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600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Trần Cảo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200" b="1">
                <a:solidFill>
                  <a:srgbClr val="000099"/>
                </a:solidFill>
                <a:latin typeface="VNI-Times" pitchFamily="2" charset="0"/>
                <a:cs typeface="Arial" panose="020B0604020202020204" pitchFamily="34" charset="0"/>
              </a:rPr>
              <a:t>1516</a:t>
            </a:r>
          </a:p>
        </p:txBody>
      </p:sp>
      <p:sp>
        <p:nvSpPr>
          <p:cNvPr id="20495" name="Freeform 15">
            <a:extLst>
              <a:ext uri="{FF2B5EF4-FFF2-40B4-BE49-F238E27FC236}">
                <a16:creationId xmlns:a16="http://schemas.microsoft.com/office/drawing/2014/main" id="{9D78612E-77C8-4A63-A46D-54088F06FCCD}"/>
              </a:ext>
            </a:extLst>
          </p:cNvPr>
          <p:cNvSpPr>
            <a:spLocks/>
          </p:cNvSpPr>
          <p:nvPr/>
        </p:nvSpPr>
        <p:spPr bwMode="auto">
          <a:xfrm rot="12672157">
            <a:off x="5734050" y="1066801"/>
            <a:ext cx="742950" cy="803275"/>
          </a:xfrm>
          <a:custGeom>
            <a:avLst/>
            <a:gdLst>
              <a:gd name="T0" fmla="*/ 0 w 1248"/>
              <a:gd name="T1" fmla="*/ 2147483646 h 864"/>
              <a:gd name="T2" fmla="*/ 2147483646 w 1248"/>
              <a:gd name="T3" fmla="*/ 2147483646 h 864"/>
              <a:gd name="T4" fmla="*/ 2147483646 w 1248"/>
              <a:gd name="T5" fmla="*/ 2147483646 h 864"/>
              <a:gd name="T6" fmla="*/ 2147483646 w 1248"/>
              <a:gd name="T7" fmla="*/ 0 h 864"/>
              <a:gd name="T8" fmla="*/ 2147483646 w 1248"/>
              <a:gd name="T9" fmla="*/ 2147483646 h 864"/>
              <a:gd name="T10" fmla="*/ 2147483646 w 1248"/>
              <a:gd name="T11" fmla="*/ 2147483646 h 864"/>
              <a:gd name="T12" fmla="*/ 0 w 1248"/>
              <a:gd name="T13" fmla="*/ 2147483646 h 864"/>
              <a:gd name="T14" fmla="*/ 2147483646 w 1248"/>
              <a:gd name="T15" fmla="*/ 2147483646 h 864"/>
              <a:gd name="T16" fmla="*/ 0 w 1248"/>
              <a:gd name="T17" fmla="*/ 2147483646 h 8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48"/>
              <a:gd name="T28" fmla="*/ 0 h 864"/>
              <a:gd name="T29" fmla="*/ 1248 w 1248"/>
              <a:gd name="T30" fmla="*/ 864 h 8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48" h="864">
                <a:moveTo>
                  <a:pt x="0" y="576"/>
                </a:moveTo>
                <a:lnTo>
                  <a:pt x="1008" y="96"/>
                </a:lnTo>
                <a:lnTo>
                  <a:pt x="864" y="48"/>
                </a:lnTo>
                <a:lnTo>
                  <a:pt x="1248" y="0"/>
                </a:lnTo>
                <a:lnTo>
                  <a:pt x="1104" y="240"/>
                </a:lnTo>
                <a:lnTo>
                  <a:pt x="1056" y="144"/>
                </a:lnTo>
                <a:lnTo>
                  <a:pt x="0" y="864"/>
                </a:lnTo>
                <a:lnTo>
                  <a:pt x="96" y="672"/>
                </a:lnTo>
                <a:lnTo>
                  <a:pt x="0" y="576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80404"/>
              </a:gs>
            </a:gsLst>
            <a:lin ang="0" scaled="1"/>
          </a:gradFill>
          <a:ln w="127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0496" name="Line 16">
            <a:extLst>
              <a:ext uri="{FF2B5EF4-FFF2-40B4-BE49-F238E27FC236}">
                <a16:creationId xmlns:a16="http://schemas.microsoft.com/office/drawing/2014/main" id="{67F7E937-6D6D-4BBB-AF8B-34A7F44B53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9650" y="1695450"/>
            <a:ext cx="819150" cy="571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497" name="Freeform 17">
            <a:extLst>
              <a:ext uri="{FF2B5EF4-FFF2-40B4-BE49-F238E27FC236}">
                <a16:creationId xmlns:a16="http://schemas.microsoft.com/office/drawing/2014/main" id="{26B7D901-2BDF-46C0-BC9C-B93E63F354F8}"/>
              </a:ext>
            </a:extLst>
          </p:cNvPr>
          <p:cNvSpPr>
            <a:spLocks/>
          </p:cNvSpPr>
          <p:nvPr/>
        </p:nvSpPr>
        <p:spPr bwMode="auto">
          <a:xfrm rot="11503559">
            <a:off x="5638800" y="1028700"/>
            <a:ext cx="533400" cy="571500"/>
          </a:xfrm>
          <a:custGeom>
            <a:avLst/>
            <a:gdLst>
              <a:gd name="T0" fmla="*/ 0 w 1248"/>
              <a:gd name="T1" fmla="*/ 2147483646 h 864"/>
              <a:gd name="T2" fmla="*/ 2147483646 w 1248"/>
              <a:gd name="T3" fmla="*/ 2147483646 h 864"/>
              <a:gd name="T4" fmla="*/ 2147483646 w 1248"/>
              <a:gd name="T5" fmla="*/ 2147483646 h 864"/>
              <a:gd name="T6" fmla="*/ 2147483646 w 1248"/>
              <a:gd name="T7" fmla="*/ 0 h 864"/>
              <a:gd name="T8" fmla="*/ 2147483646 w 1248"/>
              <a:gd name="T9" fmla="*/ 2147483646 h 864"/>
              <a:gd name="T10" fmla="*/ 2147483646 w 1248"/>
              <a:gd name="T11" fmla="*/ 2147483646 h 864"/>
              <a:gd name="T12" fmla="*/ 0 w 1248"/>
              <a:gd name="T13" fmla="*/ 2147483646 h 864"/>
              <a:gd name="T14" fmla="*/ 2147483646 w 1248"/>
              <a:gd name="T15" fmla="*/ 2147483646 h 864"/>
              <a:gd name="T16" fmla="*/ 0 w 1248"/>
              <a:gd name="T17" fmla="*/ 2147483646 h 8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48"/>
              <a:gd name="T28" fmla="*/ 0 h 864"/>
              <a:gd name="T29" fmla="*/ 1248 w 1248"/>
              <a:gd name="T30" fmla="*/ 864 h 86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48" h="864">
                <a:moveTo>
                  <a:pt x="0" y="576"/>
                </a:moveTo>
                <a:lnTo>
                  <a:pt x="1008" y="96"/>
                </a:lnTo>
                <a:lnTo>
                  <a:pt x="864" y="48"/>
                </a:lnTo>
                <a:lnTo>
                  <a:pt x="1248" y="0"/>
                </a:lnTo>
                <a:lnTo>
                  <a:pt x="1104" y="240"/>
                </a:lnTo>
                <a:lnTo>
                  <a:pt x="1056" y="144"/>
                </a:lnTo>
                <a:lnTo>
                  <a:pt x="0" y="864"/>
                </a:lnTo>
                <a:lnTo>
                  <a:pt x="96" y="672"/>
                </a:lnTo>
                <a:lnTo>
                  <a:pt x="0" y="576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80404"/>
              </a:gs>
            </a:gsLst>
            <a:lin ang="0" scaled="1"/>
          </a:gradFill>
          <a:ln w="127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0498" name="Line 18">
            <a:extLst>
              <a:ext uri="{FF2B5EF4-FFF2-40B4-BE49-F238E27FC236}">
                <a16:creationId xmlns:a16="http://schemas.microsoft.com/office/drawing/2014/main" id="{BA28B7B7-8BCD-4E5D-8A75-AC94F41700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1733550"/>
            <a:ext cx="152400" cy="4191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499" name="Line 19">
            <a:extLst>
              <a:ext uri="{FF2B5EF4-FFF2-40B4-BE49-F238E27FC236}">
                <a16:creationId xmlns:a16="http://schemas.microsoft.com/office/drawing/2014/main" id="{6B17B59A-E1A6-43D1-A796-DEC83DB3C7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2286000"/>
            <a:ext cx="76200" cy="3810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73" name="Line 20">
            <a:extLst>
              <a:ext uri="{FF2B5EF4-FFF2-40B4-BE49-F238E27FC236}">
                <a16:creationId xmlns:a16="http://schemas.microsoft.com/office/drawing/2014/main" id="{993C9347-70BE-4231-A846-03E4A69680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04800"/>
            <a:ext cx="0" cy="624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74" name="Rectangle 21">
            <a:extLst>
              <a:ext uri="{FF2B5EF4-FFF2-40B4-BE49-F238E27FC236}">
                <a16:creationId xmlns:a16="http://schemas.microsoft.com/office/drawing/2014/main" id="{237C0D19-3C22-4AB2-AECF-DFF20E3D3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599238"/>
            <a:ext cx="82296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Lược đồ phong trào nông dân khởi nghĩa thế kỉ XVI</a:t>
            </a:r>
          </a:p>
        </p:txBody>
      </p:sp>
      <p:sp>
        <p:nvSpPr>
          <p:cNvPr id="20502" name="Freeform 22">
            <a:extLst>
              <a:ext uri="{FF2B5EF4-FFF2-40B4-BE49-F238E27FC236}">
                <a16:creationId xmlns:a16="http://schemas.microsoft.com/office/drawing/2014/main" id="{450518CA-DF55-48B2-9329-C7DD25A5F130}"/>
              </a:ext>
            </a:extLst>
          </p:cNvPr>
          <p:cNvSpPr>
            <a:spLocks/>
          </p:cNvSpPr>
          <p:nvPr/>
        </p:nvSpPr>
        <p:spPr bwMode="auto">
          <a:xfrm>
            <a:off x="4464051" y="877889"/>
            <a:ext cx="436563" cy="377825"/>
          </a:xfrm>
          <a:custGeom>
            <a:avLst/>
            <a:gdLst>
              <a:gd name="T0" fmla="*/ 2147483646 w 275"/>
              <a:gd name="T1" fmla="*/ 2147483646 h 238"/>
              <a:gd name="T2" fmla="*/ 2147483646 w 275"/>
              <a:gd name="T3" fmla="*/ 2147483646 h 238"/>
              <a:gd name="T4" fmla="*/ 2147483646 w 275"/>
              <a:gd name="T5" fmla="*/ 2147483646 h 238"/>
              <a:gd name="T6" fmla="*/ 2147483646 w 275"/>
              <a:gd name="T7" fmla="*/ 2147483646 h 238"/>
              <a:gd name="T8" fmla="*/ 2147483646 w 275"/>
              <a:gd name="T9" fmla="*/ 2147483646 h 238"/>
              <a:gd name="T10" fmla="*/ 2147483646 w 275"/>
              <a:gd name="T11" fmla="*/ 2147483646 h 238"/>
              <a:gd name="T12" fmla="*/ 2147483646 w 275"/>
              <a:gd name="T13" fmla="*/ 2147483646 h 238"/>
              <a:gd name="T14" fmla="*/ 2147483646 w 275"/>
              <a:gd name="T15" fmla="*/ 2147483646 h 238"/>
              <a:gd name="T16" fmla="*/ 2147483646 w 275"/>
              <a:gd name="T17" fmla="*/ 2147483646 h 238"/>
              <a:gd name="T18" fmla="*/ 2147483646 w 275"/>
              <a:gd name="T19" fmla="*/ 2147483646 h 238"/>
              <a:gd name="T20" fmla="*/ 2147483646 w 275"/>
              <a:gd name="T21" fmla="*/ 2147483646 h 238"/>
              <a:gd name="T22" fmla="*/ 2147483646 w 275"/>
              <a:gd name="T23" fmla="*/ 2147483646 h 238"/>
              <a:gd name="T24" fmla="*/ 2147483646 w 275"/>
              <a:gd name="T25" fmla="*/ 2147483646 h 238"/>
              <a:gd name="T26" fmla="*/ 2147483646 w 275"/>
              <a:gd name="T27" fmla="*/ 2147483646 h 238"/>
              <a:gd name="T28" fmla="*/ 2147483646 w 275"/>
              <a:gd name="T29" fmla="*/ 2147483646 h 238"/>
              <a:gd name="T30" fmla="*/ 2147483646 w 275"/>
              <a:gd name="T31" fmla="*/ 2147483646 h 238"/>
              <a:gd name="T32" fmla="*/ 2147483646 w 275"/>
              <a:gd name="T33" fmla="*/ 2147483646 h 238"/>
              <a:gd name="T34" fmla="*/ 2147483646 w 275"/>
              <a:gd name="T35" fmla="*/ 2147483646 h 238"/>
              <a:gd name="T36" fmla="*/ 2147483646 w 275"/>
              <a:gd name="T37" fmla="*/ 2147483646 h 238"/>
              <a:gd name="T38" fmla="*/ 2147483646 w 275"/>
              <a:gd name="T39" fmla="*/ 2147483646 h 238"/>
              <a:gd name="T40" fmla="*/ 2147483646 w 275"/>
              <a:gd name="T41" fmla="*/ 2147483646 h 238"/>
              <a:gd name="T42" fmla="*/ 2147483646 w 275"/>
              <a:gd name="T43" fmla="*/ 2147483646 h 238"/>
              <a:gd name="T44" fmla="*/ 2147483646 w 275"/>
              <a:gd name="T45" fmla="*/ 2147483646 h 238"/>
              <a:gd name="T46" fmla="*/ 2147483646 w 275"/>
              <a:gd name="T47" fmla="*/ 2147483646 h 238"/>
              <a:gd name="T48" fmla="*/ 2147483646 w 275"/>
              <a:gd name="T49" fmla="*/ 2147483646 h 238"/>
              <a:gd name="T50" fmla="*/ 2147483646 w 275"/>
              <a:gd name="T51" fmla="*/ 2147483646 h 238"/>
              <a:gd name="T52" fmla="*/ 2147483646 w 275"/>
              <a:gd name="T53" fmla="*/ 2147483646 h 238"/>
              <a:gd name="T54" fmla="*/ 2147483646 w 275"/>
              <a:gd name="T55" fmla="*/ 2147483646 h 238"/>
              <a:gd name="T56" fmla="*/ 2147483646 w 275"/>
              <a:gd name="T57" fmla="*/ 2147483646 h 238"/>
              <a:gd name="T58" fmla="*/ 2147483646 w 275"/>
              <a:gd name="T59" fmla="*/ 2147483646 h 238"/>
              <a:gd name="T60" fmla="*/ 2147483646 w 275"/>
              <a:gd name="T61" fmla="*/ 2147483646 h 238"/>
              <a:gd name="T62" fmla="*/ 2147483646 w 275"/>
              <a:gd name="T63" fmla="*/ 2147483646 h 238"/>
              <a:gd name="T64" fmla="*/ 2147483646 w 275"/>
              <a:gd name="T65" fmla="*/ 2147483646 h 238"/>
              <a:gd name="T66" fmla="*/ 2147483646 w 275"/>
              <a:gd name="T67" fmla="*/ 2147483646 h 238"/>
              <a:gd name="T68" fmla="*/ 2147483646 w 275"/>
              <a:gd name="T69" fmla="*/ 2147483646 h 2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75"/>
              <a:gd name="T106" fmla="*/ 0 h 238"/>
              <a:gd name="T107" fmla="*/ 275 w 275"/>
              <a:gd name="T108" fmla="*/ 238 h 2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75" h="238">
                <a:moveTo>
                  <a:pt x="97" y="231"/>
                </a:moveTo>
                <a:cubicBezTo>
                  <a:pt x="109" y="229"/>
                  <a:pt x="111" y="220"/>
                  <a:pt x="122" y="220"/>
                </a:cubicBezTo>
                <a:cubicBezTo>
                  <a:pt x="133" y="220"/>
                  <a:pt x="150" y="232"/>
                  <a:pt x="164" y="232"/>
                </a:cubicBezTo>
                <a:cubicBezTo>
                  <a:pt x="178" y="232"/>
                  <a:pt x="199" y="229"/>
                  <a:pt x="208" y="220"/>
                </a:cubicBezTo>
                <a:cubicBezTo>
                  <a:pt x="217" y="211"/>
                  <a:pt x="219" y="190"/>
                  <a:pt x="217" y="178"/>
                </a:cubicBezTo>
                <a:cubicBezTo>
                  <a:pt x="215" y="166"/>
                  <a:pt x="196" y="159"/>
                  <a:pt x="194" y="147"/>
                </a:cubicBezTo>
                <a:cubicBezTo>
                  <a:pt x="192" y="135"/>
                  <a:pt x="200" y="117"/>
                  <a:pt x="208" y="106"/>
                </a:cubicBezTo>
                <a:cubicBezTo>
                  <a:pt x="216" y="95"/>
                  <a:pt x="231" y="89"/>
                  <a:pt x="239" y="84"/>
                </a:cubicBezTo>
                <a:cubicBezTo>
                  <a:pt x="247" y="79"/>
                  <a:pt x="248" y="79"/>
                  <a:pt x="254" y="75"/>
                </a:cubicBezTo>
                <a:cubicBezTo>
                  <a:pt x="260" y="71"/>
                  <a:pt x="269" y="65"/>
                  <a:pt x="272" y="58"/>
                </a:cubicBezTo>
                <a:cubicBezTo>
                  <a:pt x="275" y="51"/>
                  <a:pt x="275" y="34"/>
                  <a:pt x="272" y="34"/>
                </a:cubicBezTo>
                <a:cubicBezTo>
                  <a:pt x="269" y="34"/>
                  <a:pt x="263" y="51"/>
                  <a:pt x="253" y="58"/>
                </a:cubicBezTo>
                <a:cubicBezTo>
                  <a:pt x="243" y="65"/>
                  <a:pt x="226" y="72"/>
                  <a:pt x="214" y="78"/>
                </a:cubicBezTo>
                <a:cubicBezTo>
                  <a:pt x="202" y="84"/>
                  <a:pt x="189" y="82"/>
                  <a:pt x="181" y="91"/>
                </a:cubicBezTo>
                <a:cubicBezTo>
                  <a:pt x="173" y="100"/>
                  <a:pt x="170" y="121"/>
                  <a:pt x="166" y="129"/>
                </a:cubicBezTo>
                <a:cubicBezTo>
                  <a:pt x="162" y="137"/>
                  <a:pt x="160" y="138"/>
                  <a:pt x="158" y="136"/>
                </a:cubicBezTo>
                <a:cubicBezTo>
                  <a:pt x="156" y="134"/>
                  <a:pt x="152" y="125"/>
                  <a:pt x="151" y="115"/>
                </a:cubicBezTo>
                <a:cubicBezTo>
                  <a:pt x="150" y="105"/>
                  <a:pt x="155" y="83"/>
                  <a:pt x="151" y="73"/>
                </a:cubicBezTo>
                <a:cubicBezTo>
                  <a:pt x="147" y="63"/>
                  <a:pt x="138" y="58"/>
                  <a:pt x="127" y="52"/>
                </a:cubicBezTo>
                <a:cubicBezTo>
                  <a:pt x="116" y="46"/>
                  <a:pt x="97" y="44"/>
                  <a:pt x="86" y="39"/>
                </a:cubicBezTo>
                <a:cubicBezTo>
                  <a:pt x="75" y="34"/>
                  <a:pt x="66" y="27"/>
                  <a:pt x="61" y="21"/>
                </a:cubicBezTo>
                <a:cubicBezTo>
                  <a:pt x="56" y="15"/>
                  <a:pt x="59" y="0"/>
                  <a:pt x="58" y="4"/>
                </a:cubicBezTo>
                <a:cubicBezTo>
                  <a:pt x="57" y="8"/>
                  <a:pt x="51" y="32"/>
                  <a:pt x="52" y="45"/>
                </a:cubicBezTo>
                <a:cubicBezTo>
                  <a:pt x="53" y="58"/>
                  <a:pt x="59" y="74"/>
                  <a:pt x="65" y="84"/>
                </a:cubicBezTo>
                <a:cubicBezTo>
                  <a:pt x="71" y="94"/>
                  <a:pt x="84" y="99"/>
                  <a:pt x="89" y="108"/>
                </a:cubicBezTo>
                <a:cubicBezTo>
                  <a:pt x="94" y="117"/>
                  <a:pt x="96" y="133"/>
                  <a:pt x="94" y="136"/>
                </a:cubicBezTo>
                <a:cubicBezTo>
                  <a:pt x="92" y="139"/>
                  <a:pt x="82" y="134"/>
                  <a:pt x="74" y="126"/>
                </a:cubicBezTo>
                <a:cubicBezTo>
                  <a:pt x="66" y="118"/>
                  <a:pt x="54" y="97"/>
                  <a:pt x="44" y="88"/>
                </a:cubicBezTo>
                <a:cubicBezTo>
                  <a:pt x="34" y="79"/>
                  <a:pt x="23" y="75"/>
                  <a:pt x="16" y="72"/>
                </a:cubicBezTo>
                <a:cubicBezTo>
                  <a:pt x="9" y="69"/>
                  <a:pt x="0" y="64"/>
                  <a:pt x="2" y="69"/>
                </a:cubicBezTo>
                <a:cubicBezTo>
                  <a:pt x="4" y="74"/>
                  <a:pt x="25" y="91"/>
                  <a:pt x="31" y="103"/>
                </a:cubicBezTo>
                <a:cubicBezTo>
                  <a:pt x="37" y="115"/>
                  <a:pt x="38" y="126"/>
                  <a:pt x="38" y="141"/>
                </a:cubicBezTo>
                <a:cubicBezTo>
                  <a:pt x="38" y="156"/>
                  <a:pt x="29" y="180"/>
                  <a:pt x="31" y="195"/>
                </a:cubicBezTo>
                <a:cubicBezTo>
                  <a:pt x="33" y="210"/>
                  <a:pt x="38" y="226"/>
                  <a:pt x="49" y="232"/>
                </a:cubicBezTo>
                <a:cubicBezTo>
                  <a:pt x="60" y="238"/>
                  <a:pt x="85" y="233"/>
                  <a:pt x="97" y="231"/>
                </a:cubicBezTo>
                <a:close/>
              </a:path>
            </a:pathLst>
          </a:custGeom>
          <a:gradFill rotWithShape="1">
            <a:gsLst>
              <a:gs pos="0">
                <a:srgbClr val="FCFC18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0503" name="Freeform 23">
            <a:extLst>
              <a:ext uri="{FF2B5EF4-FFF2-40B4-BE49-F238E27FC236}">
                <a16:creationId xmlns:a16="http://schemas.microsoft.com/office/drawing/2014/main" id="{F061C10F-244C-4F0E-9CC5-D54C3BD4525F}"/>
              </a:ext>
            </a:extLst>
          </p:cNvPr>
          <p:cNvSpPr>
            <a:spLocks/>
          </p:cNvSpPr>
          <p:nvPr/>
        </p:nvSpPr>
        <p:spPr bwMode="auto">
          <a:xfrm>
            <a:off x="4805363" y="1136651"/>
            <a:ext cx="436562" cy="377825"/>
          </a:xfrm>
          <a:custGeom>
            <a:avLst/>
            <a:gdLst>
              <a:gd name="T0" fmla="*/ 2147483646 w 275"/>
              <a:gd name="T1" fmla="*/ 2147483646 h 238"/>
              <a:gd name="T2" fmla="*/ 2147483646 w 275"/>
              <a:gd name="T3" fmla="*/ 2147483646 h 238"/>
              <a:gd name="T4" fmla="*/ 2147483646 w 275"/>
              <a:gd name="T5" fmla="*/ 2147483646 h 238"/>
              <a:gd name="T6" fmla="*/ 2147483646 w 275"/>
              <a:gd name="T7" fmla="*/ 2147483646 h 238"/>
              <a:gd name="T8" fmla="*/ 2147483646 w 275"/>
              <a:gd name="T9" fmla="*/ 2147483646 h 238"/>
              <a:gd name="T10" fmla="*/ 2147483646 w 275"/>
              <a:gd name="T11" fmla="*/ 2147483646 h 238"/>
              <a:gd name="T12" fmla="*/ 2147483646 w 275"/>
              <a:gd name="T13" fmla="*/ 2147483646 h 238"/>
              <a:gd name="T14" fmla="*/ 2147483646 w 275"/>
              <a:gd name="T15" fmla="*/ 2147483646 h 238"/>
              <a:gd name="T16" fmla="*/ 2147483646 w 275"/>
              <a:gd name="T17" fmla="*/ 2147483646 h 238"/>
              <a:gd name="T18" fmla="*/ 2147483646 w 275"/>
              <a:gd name="T19" fmla="*/ 2147483646 h 238"/>
              <a:gd name="T20" fmla="*/ 2147483646 w 275"/>
              <a:gd name="T21" fmla="*/ 2147483646 h 238"/>
              <a:gd name="T22" fmla="*/ 2147483646 w 275"/>
              <a:gd name="T23" fmla="*/ 2147483646 h 238"/>
              <a:gd name="T24" fmla="*/ 2147483646 w 275"/>
              <a:gd name="T25" fmla="*/ 2147483646 h 238"/>
              <a:gd name="T26" fmla="*/ 2147483646 w 275"/>
              <a:gd name="T27" fmla="*/ 2147483646 h 238"/>
              <a:gd name="T28" fmla="*/ 2147483646 w 275"/>
              <a:gd name="T29" fmla="*/ 2147483646 h 238"/>
              <a:gd name="T30" fmla="*/ 2147483646 w 275"/>
              <a:gd name="T31" fmla="*/ 2147483646 h 238"/>
              <a:gd name="T32" fmla="*/ 2147483646 w 275"/>
              <a:gd name="T33" fmla="*/ 2147483646 h 238"/>
              <a:gd name="T34" fmla="*/ 2147483646 w 275"/>
              <a:gd name="T35" fmla="*/ 2147483646 h 238"/>
              <a:gd name="T36" fmla="*/ 2147483646 w 275"/>
              <a:gd name="T37" fmla="*/ 2147483646 h 238"/>
              <a:gd name="T38" fmla="*/ 2147483646 w 275"/>
              <a:gd name="T39" fmla="*/ 2147483646 h 238"/>
              <a:gd name="T40" fmla="*/ 2147483646 w 275"/>
              <a:gd name="T41" fmla="*/ 2147483646 h 238"/>
              <a:gd name="T42" fmla="*/ 2147483646 w 275"/>
              <a:gd name="T43" fmla="*/ 2147483646 h 238"/>
              <a:gd name="T44" fmla="*/ 2147483646 w 275"/>
              <a:gd name="T45" fmla="*/ 2147483646 h 238"/>
              <a:gd name="T46" fmla="*/ 2147483646 w 275"/>
              <a:gd name="T47" fmla="*/ 2147483646 h 238"/>
              <a:gd name="T48" fmla="*/ 2147483646 w 275"/>
              <a:gd name="T49" fmla="*/ 2147483646 h 238"/>
              <a:gd name="T50" fmla="*/ 2147483646 w 275"/>
              <a:gd name="T51" fmla="*/ 2147483646 h 238"/>
              <a:gd name="T52" fmla="*/ 2147483646 w 275"/>
              <a:gd name="T53" fmla="*/ 2147483646 h 238"/>
              <a:gd name="T54" fmla="*/ 2147483646 w 275"/>
              <a:gd name="T55" fmla="*/ 2147483646 h 238"/>
              <a:gd name="T56" fmla="*/ 2147483646 w 275"/>
              <a:gd name="T57" fmla="*/ 2147483646 h 238"/>
              <a:gd name="T58" fmla="*/ 2147483646 w 275"/>
              <a:gd name="T59" fmla="*/ 2147483646 h 238"/>
              <a:gd name="T60" fmla="*/ 2147483646 w 275"/>
              <a:gd name="T61" fmla="*/ 2147483646 h 238"/>
              <a:gd name="T62" fmla="*/ 2147483646 w 275"/>
              <a:gd name="T63" fmla="*/ 2147483646 h 238"/>
              <a:gd name="T64" fmla="*/ 2147483646 w 275"/>
              <a:gd name="T65" fmla="*/ 2147483646 h 238"/>
              <a:gd name="T66" fmla="*/ 2147483646 w 275"/>
              <a:gd name="T67" fmla="*/ 2147483646 h 238"/>
              <a:gd name="T68" fmla="*/ 2147483646 w 275"/>
              <a:gd name="T69" fmla="*/ 2147483646 h 2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75"/>
              <a:gd name="T106" fmla="*/ 0 h 238"/>
              <a:gd name="T107" fmla="*/ 275 w 275"/>
              <a:gd name="T108" fmla="*/ 238 h 2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75" h="238">
                <a:moveTo>
                  <a:pt x="97" y="231"/>
                </a:moveTo>
                <a:cubicBezTo>
                  <a:pt x="109" y="229"/>
                  <a:pt x="111" y="220"/>
                  <a:pt x="122" y="220"/>
                </a:cubicBezTo>
                <a:cubicBezTo>
                  <a:pt x="133" y="220"/>
                  <a:pt x="150" y="232"/>
                  <a:pt x="164" y="232"/>
                </a:cubicBezTo>
                <a:cubicBezTo>
                  <a:pt x="178" y="232"/>
                  <a:pt x="199" y="229"/>
                  <a:pt x="208" y="220"/>
                </a:cubicBezTo>
                <a:cubicBezTo>
                  <a:pt x="217" y="211"/>
                  <a:pt x="219" y="190"/>
                  <a:pt x="217" y="178"/>
                </a:cubicBezTo>
                <a:cubicBezTo>
                  <a:pt x="215" y="166"/>
                  <a:pt x="196" y="159"/>
                  <a:pt x="194" y="147"/>
                </a:cubicBezTo>
                <a:cubicBezTo>
                  <a:pt x="192" y="135"/>
                  <a:pt x="200" y="117"/>
                  <a:pt x="208" y="106"/>
                </a:cubicBezTo>
                <a:cubicBezTo>
                  <a:pt x="216" y="95"/>
                  <a:pt x="231" y="89"/>
                  <a:pt x="239" y="84"/>
                </a:cubicBezTo>
                <a:cubicBezTo>
                  <a:pt x="247" y="79"/>
                  <a:pt x="248" y="79"/>
                  <a:pt x="254" y="75"/>
                </a:cubicBezTo>
                <a:cubicBezTo>
                  <a:pt x="260" y="71"/>
                  <a:pt x="269" y="65"/>
                  <a:pt x="272" y="58"/>
                </a:cubicBezTo>
                <a:cubicBezTo>
                  <a:pt x="275" y="51"/>
                  <a:pt x="275" y="34"/>
                  <a:pt x="272" y="34"/>
                </a:cubicBezTo>
                <a:cubicBezTo>
                  <a:pt x="269" y="34"/>
                  <a:pt x="263" y="51"/>
                  <a:pt x="253" y="58"/>
                </a:cubicBezTo>
                <a:cubicBezTo>
                  <a:pt x="243" y="65"/>
                  <a:pt x="226" y="72"/>
                  <a:pt x="214" y="78"/>
                </a:cubicBezTo>
                <a:cubicBezTo>
                  <a:pt x="202" y="84"/>
                  <a:pt x="189" y="82"/>
                  <a:pt x="181" y="91"/>
                </a:cubicBezTo>
                <a:cubicBezTo>
                  <a:pt x="173" y="100"/>
                  <a:pt x="170" y="121"/>
                  <a:pt x="166" y="129"/>
                </a:cubicBezTo>
                <a:cubicBezTo>
                  <a:pt x="162" y="137"/>
                  <a:pt x="160" y="138"/>
                  <a:pt x="158" y="136"/>
                </a:cubicBezTo>
                <a:cubicBezTo>
                  <a:pt x="156" y="134"/>
                  <a:pt x="152" y="125"/>
                  <a:pt x="151" y="115"/>
                </a:cubicBezTo>
                <a:cubicBezTo>
                  <a:pt x="150" y="105"/>
                  <a:pt x="155" y="83"/>
                  <a:pt x="151" y="73"/>
                </a:cubicBezTo>
                <a:cubicBezTo>
                  <a:pt x="147" y="63"/>
                  <a:pt x="138" y="58"/>
                  <a:pt x="127" y="52"/>
                </a:cubicBezTo>
                <a:cubicBezTo>
                  <a:pt x="116" y="46"/>
                  <a:pt x="97" y="44"/>
                  <a:pt x="86" y="39"/>
                </a:cubicBezTo>
                <a:cubicBezTo>
                  <a:pt x="75" y="34"/>
                  <a:pt x="66" y="27"/>
                  <a:pt x="61" y="21"/>
                </a:cubicBezTo>
                <a:cubicBezTo>
                  <a:pt x="56" y="15"/>
                  <a:pt x="59" y="0"/>
                  <a:pt x="58" y="4"/>
                </a:cubicBezTo>
                <a:cubicBezTo>
                  <a:pt x="57" y="8"/>
                  <a:pt x="51" y="32"/>
                  <a:pt x="52" y="45"/>
                </a:cubicBezTo>
                <a:cubicBezTo>
                  <a:pt x="53" y="58"/>
                  <a:pt x="59" y="74"/>
                  <a:pt x="65" y="84"/>
                </a:cubicBezTo>
                <a:cubicBezTo>
                  <a:pt x="71" y="94"/>
                  <a:pt x="84" y="99"/>
                  <a:pt x="89" y="108"/>
                </a:cubicBezTo>
                <a:cubicBezTo>
                  <a:pt x="94" y="117"/>
                  <a:pt x="96" y="133"/>
                  <a:pt x="94" y="136"/>
                </a:cubicBezTo>
                <a:cubicBezTo>
                  <a:pt x="92" y="139"/>
                  <a:pt x="82" y="134"/>
                  <a:pt x="74" y="126"/>
                </a:cubicBezTo>
                <a:cubicBezTo>
                  <a:pt x="66" y="118"/>
                  <a:pt x="54" y="97"/>
                  <a:pt x="44" y="88"/>
                </a:cubicBezTo>
                <a:cubicBezTo>
                  <a:pt x="34" y="79"/>
                  <a:pt x="23" y="75"/>
                  <a:pt x="16" y="72"/>
                </a:cubicBezTo>
                <a:cubicBezTo>
                  <a:pt x="9" y="69"/>
                  <a:pt x="0" y="64"/>
                  <a:pt x="2" y="69"/>
                </a:cubicBezTo>
                <a:cubicBezTo>
                  <a:pt x="4" y="74"/>
                  <a:pt x="25" y="91"/>
                  <a:pt x="31" y="103"/>
                </a:cubicBezTo>
                <a:cubicBezTo>
                  <a:pt x="37" y="115"/>
                  <a:pt x="38" y="126"/>
                  <a:pt x="38" y="141"/>
                </a:cubicBezTo>
                <a:cubicBezTo>
                  <a:pt x="38" y="156"/>
                  <a:pt x="29" y="180"/>
                  <a:pt x="31" y="195"/>
                </a:cubicBezTo>
                <a:cubicBezTo>
                  <a:pt x="33" y="210"/>
                  <a:pt x="38" y="226"/>
                  <a:pt x="49" y="232"/>
                </a:cubicBezTo>
                <a:cubicBezTo>
                  <a:pt x="60" y="238"/>
                  <a:pt x="85" y="233"/>
                  <a:pt x="97" y="231"/>
                </a:cubicBezTo>
                <a:close/>
              </a:path>
            </a:pathLst>
          </a:custGeom>
          <a:gradFill rotWithShape="1">
            <a:gsLst>
              <a:gs pos="0">
                <a:srgbClr val="FCFC18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0504" name="Freeform 24">
            <a:extLst>
              <a:ext uri="{FF2B5EF4-FFF2-40B4-BE49-F238E27FC236}">
                <a16:creationId xmlns:a16="http://schemas.microsoft.com/office/drawing/2014/main" id="{15692068-2952-477E-AE65-17B143EB9E2F}"/>
              </a:ext>
            </a:extLst>
          </p:cNvPr>
          <p:cNvSpPr>
            <a:spLocks/>
          </p:cNvSpPr>
          <p:nvPr/>
        </p:nvSpPr>
        <p:spPr bwMode="auto">
          <a:xfrm>
            <a:off x="5262563" y="1243014"/>
            <a:ext cx="436562" cy="377825"/>
          </a:xfrm>
          <a:custGeom>
            <a:avLst/>
            <a:gdLst>
              <a:gd name="T0" fmla="*/ 2147483646 w 275"/>
              <a:gd name="T1" fmla="*/ 2147483646 h 238"/>
              <a:gd name="T2" fmla="*/ 2147483646 w 275"/>
              <a:gd name="T3" fmla="*/ 2147483646 h 238"/>
              <a:gd name="T4" fmla="*/ 2147483646 w 275"/>
              <a:gd name="T5" fmla="*/ 2147483646 h 238"/>
              <a:gd name="T6" fmla="*/ 2147483646 w 275"/>
              <a:gd name="T7" fmla="*/ 2147483646 h 238"/>
              <a:gd name="T8" fmla="*/ 2147483646 w 275"/>
              <a:gd name="T9" fmla="*/ 2147483646 h 238"/>
              <a:gd name="T10" fmla="*/ 2147483646 w 275"/>
              <a:gd name="T11" fmla="*/ 2147483646 h 238"/>
              <a:gd name="T12" fmla="*/ 2147483646 w 275"/>
              <a:gd name="T13" fmla="*/ 2147483646 h 238"/>
              <a:gd name="T14" fmla="*/ 2147483646 w 275"/>
              <a:gd name="T15" fmla="*/ 2147483646 h 238"/>
              <a:gd name="T16" fmla="*/ 2147483646 w 275"/>
              <a:gd name="T17" fmla="*/ 2147483646 h 238"/>
              <a:gd name="T18" fmla="*/ 2147483646 w 275"/>
              <a:gd name="T19" fmla="*/ 2147483646 h 238"/>
              <a:gd name="T20" fmla="*/ 2147483646 w 275"/>
              <a:gd name="T21" fmla="*/ 2147483646 h 238"/>
              <a:gd name="T22" fmla="*/ 2147483646 w 275"/>
              <a:gd name="T23" fmla="*/ 2147483646 h 238"/>
              <a:gd name="T24" fmla="*/ 2147483646 w 275"/>
              <a:gd name="T25" fmla="*/ 2147483646 h 238"/>
              <a:gd name="T26" fmla="*/ 2147483646 w 275"/>
              <a:gd name="T27" fmla="*/ 2147483646 h 238"/>
              <a:gd name="T28" fmla="*/ 2147483646 w 275"/>
              <a:gd name="T29" fmla="*/ 2147483646 h 238"/>
              <a:gd name="T30" fmla="*/ 2147483646 w 275"/>
              <a:gd name="T31" fmla="*/ 2147483646 h 238"/>
              <a:gd name="T32" fmla="*/ 2147483646 w 275"/>
              <a:gd name="T33" fmla="*/ 2147483646 h 238"/>
              <a:gd name="T34" fmla="*/ 2147483646 w 275"/>
              <a:gd name="T35" fmla="*/ 2147483646 h 238"/>
              <a:gd name="T36" fmla="*/ 2147483646 w 275"/>
              <a:gd name="T37" fmla="*/ 2147483646 h 238"/>
              <a:gd name="T38" fmla="*/ 2147483646 w 275"/>
              <a:gd name="T39" fmla="*/ 2147483646 h 238"/>
              <a:gd name="T40" fmla="*/ 2147483646 w 275"/>
              <a:gd name="T41" fmla="*/ 2147483646 h 238"/>
              <a:gd name="T42" fmla="*/ 2147483646 w 275"/>
              <a:gd name="T43" fmla="*/ 2147483646 h 238"/>
              <a:gd name="T44" fmla="*/ 2147483646 w 275"/>
              <a:gd name="T45" fmla="*/ 2147483646 h 238"/>
              <a:gd name="T46" fmla="*/ 2147483646 w 275"/>
              <a:gd name="T47" fmla="*/ 2147483646 h 238"/>
              <a:gd name="T48" fmla="*/ 2147483646 w 275"/>
              <a:gd name="T49" fmla="*/ 2147483646 h 238"/>
              <a:gd name="T50" fmla="*/ 2147483646 w 275"/>
              <a:gd name="T51" fmla="*/ 2147483646 h 238"/>
              <a:gd name="T52" fmla="*/ 2147483646 w 275"/>
              <a:gd name="T53" fmla="*/ 2147483646 h 238"/>
              <a:gd name="T54" fmla="*/ 2147483646 w 275"/>
              <a:gd name="T55" fmla="*/ 2147483646 h 238"/>
              <a:gd name="T56" fmla="*/ 2147483646 w 275"/>
              <a:gd name="T57" fmla="*/ 2147483646 h 238"/>
              <a:gd name="T58" fmla="*/ 2147483646 w 275"/>
              <a:gd name="T59" fmla="*/ 2147483646 h 238"/>
              <a:gd name="T60" fmla="*/ 2147483646 w 275"/>
              <a:gd name="T61" fmla="*/ 2147483646 h 238"/>
              <a:gd name="T62" fmla="*/ 2147483646 w 275"/>
              <a:gd name="T63" fmla="*/ 2147483646 h 238"/>
              <a:gd name="T64" fmla="*/ 2147483646 w 275"/>
              <a:gd name="T65" fmla="*/ 2147483646 h 238"/>
              <a:gd name="T66" fmla="*/ 2147483646 w 275"/>
              <a:gd name="T67" fmla="*/ 2147483646 h 238"/>
              <a:gd name="T68" fmla="*/ 2147483646 w 275"/>
              <a:gd name="T69" fmla="*/ 2147483646 h 2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75"/>
              <a:gd name="T106" fmla="*/ 0 h 238"/>
              <a:gd name="T107" fmla="*/ 275 w 275"/>
              <a:gd name="T108" fmla="*/ 238 h 2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75" h="238">
                <a:moveTo>
                  <a:pt x="97" y="231"/>
                </a:moveTo>
                <a:cubicBezTo>
                  <a:pt x="109" y="229"/>
                  <a:pt x="111" y="220"/>
                  <a:pt x="122" y="220"/>
                </a:cubicBezTo>
                <a:cubicBezTo>
                  <a:pt x="133" y="220"/>
                  <a:pt x="150" y="232"/>
                  <a:pt x="164" y="232"/>
                </a:cubicBezTo>
                <a:cubicBezTo>
                  <a:pt x="178" y="232"/>
                  <a:pt x="199" y="229"/>
                  <a:pt x="208" y="220"/>
                </a:cubicBezTo>
                <a:cubicBezTo>
                  <a:pt x="217" y="211"/>
                  <a:pt x="219" y="190"/>
                  <a:pt x="217" y="178"/>
                </a:cubicBezTo>
                <a:cubicBezTo>
                  <a:pt x="215" y="166"/>
                  <a:pt x="196" y="159"/>
                  <a:pt x="194" y="147"/>
                </a:cubicBezTo>
                <a:cubicBezTo>
                  <a:pt x="192" y="135"/>
                  <a:pt x="200" y="117"/>
                  <a:pt x="208" y="106"/>
                </a:cubicBezTo>
                <a:cubicBezTo>
                  <a:pt x="216" y="95"/>
                  <a:pt x="231" y="89"/>
                  <a:pt x="239" y="84"/>
                </a:cubicBezTo>
                <a:cubicBezTo>
                  <a:pt x="247" y="79"/>
                  <a:pt x="248" y="79"/>
                  <a:pt x="254" y="75"/>
                </a:cubicBezTo>
                <a:cubicBezTo>
                  <a:pt x="260" y="71"/>
                  <a:pt x="269" y="65"/>
                  <a:pt x="272" y="58"/>
                </a:cubicBezTo>
                <a:cubicBezTo>
                  <a:pt x="275" y="51"/>
                  <a:pt x="275" y="34"/>
                  <a:pt x="272" y="34"/>
                </a:cubicBezTo>
                <a:cubicBezTo>
                  <a:pt x="269" y="34"/>
                  <a:pt x="263" y="51"/>
                  <a:pt x="253" y="58"/>
                </a:cubicBezTo>
                <a:cubicBezTo>
                  <a:pt x="243" y="65"/>
                  <a:pt x="226" y="72"/>
                  <a:pt x="214" y="78"/>
                </a:cubicBezTo>
                <a:cubicBezTo>
                  <a:pt x="202" y="84"/>
                  <a:pt x="189" y="82"/>
                  <a:pt x="181" y="91"/>
                </a:cubicBezTo>
                <a:cubicBezTo>
                  <a:pt x="173" y="100"/>
                  <a:pt x="170" y="121"/>
                  <a:pt x="166" y="129"/>
                </a:cubicBezTo>
                <a:cubicBezTo>
                  <a:pt x="162" y="137"/>
                  <a:pt x="160" y="138"/>
                  <a:pt x="158" y="136"/>
                </a:cubicBezTo>
                <a:cubicBezTo>
                  <a:pt x="156" y="134"/>
                  <a:pt x="152" y="125"/>
                  <a:pt x="151" y="115"/>
                </a:cubicBezTo>
                <a:cubicBezTo>
                  <a:pt x="150" y="105"/>
                  <a:pt x="155" y="83"/>
                  <a:pt x="151" y="73"/>
                </a:cubicBezTo>
                <a:cubicBezTo>
                  <a:pt x="147" y="63"/>
                  <a:pt x="138" y="58"/>
                  <a:pt x="127" y="52"/>
                </a:cubicBezTo>
                <a:cubicBezTo>
                  <a:pt x="116" y="46"/>
                  <a:pt x="97" y="44"/>
                  <a:pt x="86" y="39"/>
                </a:cubicBezTo>
                <a:cubicBezTo>
                  <a:pt x="75" y="34"/>
                  <a:pt x="66" y="27"/>
                  <a:pt x="61" y="21"/>
                </a:cubicBezTo>
                <a:cubicBezTo>
                  <a:pt x="56" y="15"/>
                  <a:pt x="59" y="0"/>
                  <a:pt x="58" y="4"/>
                </a:cubicBezTo>
                <a:cubicBezTo>
                  <a:pt x="57" y="8"/>
                  <a:pt x="51" y="32"/>
                  <a:pt x="52" y="45"/>
                </a:cubicBezTo>
                <a:cubicBezTo>
                  <a:pt x="53" y="58"/>
                  <a:pt x="59" y="74"/>
                  <a:pt x="65" y="84"/>
                </a:cubicBezTo>
                <a:cubicBezTo>
                  <a:pt x="71" y="94"/>
                  <a:pt x="84" y="99"/>
                  <a:pt x="89" y="108"/>
                </a:cubicBezTo>
                <a:cubicBezTo>
                  <a:pt x="94" y="117"/>
                  <a:pt x="96" y="133"/>
                  <a:pt x="94" y="136"/>
                </a:cubicBezTo>
                <a:cubicBezTo>
                  <a:pt x="92" y="139"/>
                  <a:pt x="82" y="134"/>
                  <a:pt x="74" y="126"/>
                </a:cubicBezTo>
                <a:cubicBezTo>
                  <a:pt x="66" y="118"/>
                  <a:pt x="54" y="97"/>
                  <a:pt x="44" y="88"/>
                </a:cubicBezTo>
                <a:cubicBezTo>
                  <a:pt x="34" y="79"/>
                  <a:pt x="23" y="75"/>
                  <a:pt x="16" y="72"/>
                </a:cubicBezTo>
                <a:cubicBezTo>
                  <a:pt x="9" y="69"/>
                  <a:pt x="0" y="64"/>
                  <a:pt x="2" y="69"/>
                </a:cubicBezTo>
                <a:cubicBezTo>
                  <a:pt x="4" y="74"/>
                  <a:pt x="25" y="91"/>
                  <a:pt x="31" y="103"/>
                </a:cubicBezTo>
                <a:cubicBezTo>
                  <a:pt x="37" y="115"/>
                  <a:pt x="38" y="126"/>
                  <a:pt x="38" y="141"/>
                </a:cubicBezTo>
                <a:cubicBezTo>
                  <a:pt x="38" y="156"/>
                  <a:pt x="29" y="180"/>
                  <a:pt x="31" y="195"/>
                </a:cubicBezTo>
                <a:cubicBezTo>
                  <a:pt x="33" y="210"/>
                  <a:pt x="38" y="226"/>
                  <a:pt x="49" y="232"/>
                </a:cubicBezTo>
                <a:cubicBezTo>
                  <a:pt x="60" y="238"/>
                  <a:pt x="85" y="233"/>
                  <a:pt x="97" y="231"/>
                </a:cubicBezTo>
                <a:close/>
              </a:path>
            </a:pathLst>
          </a:custGeom>
          <a:gradFill rotWithShape="1">
            <a:gsLst>
              <a:gs pos="0">
                <a:srgbClr val="FCFC18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0505" name="Freeform 25">
            <a:extLst>
              <a:ext uri="{FF2B5EF4-FFF2-40B4-BE49-F238E27FC236}">
                <a16:creationId xmlns:a16="http://schemas.microsoft.com/office/drawing/2014/main" id="{DFFB14C5-6426-4585-BB71-674550194A34}"/>
              </a:ext>
            </a:extLst>
          </p:cNvPr>
          <p:cNvSpPr>
            <a:spLocks/>
          </p:cNvSpPr>
          <p:nvPr/>
        </p:nvSpPr>
        <p:spPr bwMode="auto">
          <a:xfrm>
            <a:off x="4862513" y="2347914"/>
            <a:ext cx="436562" cy="377825"/>
          </a:xfrm>
          <a:custGeom>
            <a:avLst/>
            <a:gdLst>
              <a:gd name="T0" fmla="*/ 2147483646 w 275"/>
              <a:gd name="T1" fmla="*/ 2147483646 h 238"/>
              <a:gd name="T2" fmla="*/ 2147483646 w 275"/>
              <a:gd name="T3" fmla="*/ 2147483646 h 238"/>
              <a:gd name="T4" fmla="*/ 2147483646 w 275"/>
              <a:gd name="T5" fmla="*/ 2147483646 h 238"/>
              <a:gd name="T6" fmla="*/ 2147483646 w 275"/>
              <a:gd name="T7" fmla="*/ 2147483646 h 238"/>
              <a:gd name="T8" fmla="*/ 2147483646 w 275"/>
              <a:gd name="T9" fmla="*/ 2147483646 h 238"/>
              <a:gd name="T10" fmla="*/ 2147483646 w 275"/>
              <a:gd name="T11" fmla="*/ 2147483646 h 238"/>
              <a:gd name="T12" fmla="*/ 2147483646 w 275"/>
              <a:gd name="T13" fmla="*/ 2147483646 h 238"/>
              <a:gd name="T14" fmla="*/ 2147483646 w 275"/>
              <a:gd name="T15" fmla="*/ 2147483646 h 238"/>
              <a:gd name="T16" fmla="*/ 2147483646 w 275"/>
              <a:gd name="T17" fmla="*/ 2147483646 h 238"/>
              <a:gd name="T18" fmla="*/ 2147483646 w 275"/>
              <a:gd name="T19" fmla="*/ 2147483646 h 238"/>
              <a:gd name="T20" fmla="*/ 2147483646 w 275"/>
              <a:gd name="T21" fmla="*/ 2147483646 h 238"/>
              <a:gd name="T22" fmla="*/ 2147483646 w 275"/>
              <a:gd name="T23" fmla="*/ 2147483646 h 238"/>
              <a:gd name="T24" fmla="*/ 2147483646 w 275"/>
              <a:gd name="T25" fmla="*/ 2147483646 h 238"/>
              <a:gd name="T26" fmla="*/ 2147483646 w 275"/>
              <a:gd name="T27" fmla="*/ 2147483646 h 238"/>
              <a:gd name="T28" fmla="*/ 2147483646 w 275"/>
              <a:gd name="T29" fmla="*/ 2147483646 h 238"/>
              <a:gd name="T30" fmla="*/ 2147483646 w 275"/>
              <a:gd name="T31" fmla="*/ 2147483646 h 238"/>
              <a:gd name="T32" fmla="*/ 2147483646 w 275"/>
              <a:gd name="T33" fmla="*/ 2147483646 h 238"/>
              <a:gd name="T34" fmla="*/ 2147483646 w 275"/>
              <a:gd name="T35" fmla="*/ 2147483646 h 238"/>
              <a:gd name="T36" fmla="*/ 2147483646 w 275"/>
              <a:gd name="T37" fmla="*/ 2147483646 h 238"/>
              <a:gd name="T38" fmla="*/ 2147483646 w 275"/>
              <a:gd name="T39" fmla="*/ 2147483646 h 238"/>
              <a:gd name="T40" fmla="*/ 2147483646 w 275"/>
              <a:gd name="T41" fmla="*/ 2147483646 h 238"/>
              <a:gd name="T42" fmla="*/ 2147483646 w 275"/>
              <a:gd name="T43" fmla="*/ 2147483646 h 238"/>
              <a:gd name="T44" fmla="*/ 2147483646 w 275"/>
              <a:gd name="T45" fmla="*/ 2147483646 h 238"/>
              <a:gd name="T46" fmla="*/ 2147483646 w 275"/>
              <a:gd name="T47" fmla="*/ 2147483646 h 238"/>
              <a:gd name="T48" fmla="*/ 2147483646 w 275"/>
              <a:gd name="T49" fmla="*/ 2147483646 h 238"/>
              <a:gd name="T50" fmla="*/ 2147483646 w 275"/>
              <a:gd name="T51" fmla="*/ 2147483646 h 238"/>
              <a:gd name="T52" fmla="*/ 2147483646 w 275"/>
              <a:gd name="T53" fmla="*/ 2147483646 h 238"/>
              <a:gd name="T54" fmla="*/ 2147483646 w 275"/>
              <a:gd name="T55" fmla="*/ 2147483646 h 238"/>
              <a:gd name="T56" fmla="*/ 2147483646 w 275"/>
              <a:gd name="T57" fmla="*/ 2147483646 h 238"/>
              <a:gd name="T58" fmla="*/ 2147483646 w 275"/>
              <a:gd name="T59" fmla="*/ 2147483646 h 238"/>
              <a:gd name="T60" fmla="*/ 2147483646 w 275"/>
              <a:gd name="T61" fmla="*/ 2147483646 h 238"/>
              <a:gd name="T62" fmla="*/ 2147483646 w 275"/>
              <a:gd name="T63" fmla="*/ 2147483646 h 238"/>
              <a:gd name="T64" fmla="*/ 2147483646 w 275"/>
              <a:gd name="T65" fmla="*/ 2147483646 h 238"/>
              <a:gd name="T66" fmla="*/ 2147483646 w 275"/>
              <a:gd name="T67" fmla="*/ 2147483646 h 238"/>
              <a:gd name="T68" fmla="*/ 2147483646 w 275"/>
              <a:gd name="T69" fmla="*/ 2147483646 h 2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75"/>
              <a:gd name="T106" fmla="*/ 0 h 238"/>
              <a:gd name="T107" fmla="*/ 275 w 275"/>
              <a:gd name="T108" fmla="*/ 238 h 2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75" h="238">
                <a:moveTo>
                  <a:pt x="97" y="231"/>
                </a:moveTo>
                <a:cubicBezTo>
                  <a:pt x="109" y="229"/>
                  <a:pt x="111" y="220"/>
                  <a:pt x="122" y="220"/>
                </a:cubicBezTo>
                <a:cubicBezTo>
                  <a:pt x="133" y="220"/>
                  <a:pt x="150" y="232"/>
                  <a:pt x="164" y="232"/>
                </a:cubicBezTo>
                <a:cubicBezTo>
                  <a:pt x="178" y="232"/>
                  <a:pt x="199" y="229"/>
                  <a:pt x="208" y="220"/>
                </a:cubicBezTo>
                <a:cubicBezTo>
                  <a:pt x="217" y="211"/>
                  <a:pt x="219" y="190"/>
                  <a:pt x="217" y="178"/>
                </a:cubicBezTo>
                <a:cubicBezTo>
                  <a:pt x="215" y="166"/>
                  <a:pt x="196" y="159"/>
                  <a:pt x="194" y="147"/>
                </a:cubicBezTo>
                <a:cubicBezTo>
                  <a:pt x="192" y="135"/>
                  <a:pt x="200" y="117"/>
                  <a:pt x="208" y="106"/>
                </a:cubicBezTo>
                <a:cubicBezTo>
                  <a:pt x="216" y="95"/>
                  <a:pt x="231" y="89"/>
                  <a:pt x="239" y="84"/>
                </a:cubicBezTo>
                <a:cubicBezTo>
                  <a:pt x="247" y="79"/>
                  <a:pt x="248" y="79"/>
                  <a:pt x="254" y="75"/>
                </a:cubicBezTo>
                <a:cubicBezTo>
                  <a:pt x="260" y="71"/>
                  <a:pt x="269" y="65"/>
                  <a:pt x="272" y="58"/>
                </a:cubicBezTo>
                <a:cubicBezTo>
                  <a:pt x="275" y="51"/>
                  <a:pt x="275" y="34"/>
                  <a:pt x="272" y="34"/>
                </a:cubicBezTo>
                <a:cubicBezTo>
                  <a:pt x="269" y="34"/>
                  <a:pt x="263" y="51"/>
                  <a:pt x="253" y="58"/>
                </a:cubicBezTo>
                <a:cubicBezTo>
                  <a:pt x="243" y="65"/>
                  <a:pt x="226" y="72"/>
                  <a:pt x="214" y="78"/>
                </a:cubicBezTo>
                <a:cubicBezTo>
                  <a:pt x="202" y="84"/>
                  <a:pt x="189" y="82"/>
                  <a:pt x="181" y="91"/>
                </a:cubicBezTo>
                <a:cubicBezTo>
                  <a:pt x="173" y="100"/>
                  <a:pt x="170" y="121"/>
                  <a:pt x="166" y="129"/>
                </a:cubicBezTo>
                <a:cubicBezTo>
                  <a:pt x="162" y="137"/>
                  <a:pt x="160" y="138"/>
                  <a:pt x="158" y="136"/>
                </a:cubicBezTo>
                <a:cubicBezTo>
                  <a:pt x="156" y="134"/>
                  <a:pt x="152" y="125"/>
                  <a:pt x="151" y="115"/>
                </a:cubicBezTo>
                <a:cubicBezTo>
                  <a:pt x="150" y="105"/>
                  <a:pt x="155" y="83"/>
                  <a:pt x="151" y="73"/>
                </a:cubicBezTo>
                <a:cubicBezTo>
                  <a:pt x="147" y="63"/>
                  <a:pt x="138" y="58"/>
                  <a:pt x="127" y="52"/>
                </a:cubicBezTo>
                <a:cubicBezTo>
                  <a:pt x="116" y="46"/>
                  <a:pt x="97" y="44"/>
                  <a:pt x="86" y="39"/>
                </a:cubicBezTo>
                <a:cubicBezTo>
                  <a:pt x="75" y="34"/>
                  <a:pt x="66" y="27"/>
                  <a:pt x="61" y="21"/>
                </a:cubicBezTo>
                <a:cubicBezTo>
                  <a:pt x="56" y="15"/>
                  <a:pt x="59" y="0"/>
                  <a:pt x="58" y="4"/>
                </a:cubicBezTo>
                <a:cubicBezTo>
                  <a:pt x="57" y="8"/>
                  <a:pt x="51" y="32"/>
                  <a:pt x="52" y="45"/>
                </a:cubicBezTo>
                <a:cubicBezTo>
                  <a:pt x="53" y="58"/>
                  <a:pt x="59" y="74"/>
                  <a:pt x="65" y="84"/>
                </a:cubicBezTo>
                <a:cubicBezTo>
                  <a:pt x="71" y="94"/>
                  <a:pt x="84" y="99"/>
                  <a:pt x="89" y="108"/>
                </a:cubicBezTo>
                <a:cubicBezTo>
                  <a:pt x="94" y="117"/>
                  <a:pt x="96" y="133"/>
                  <a:pt x="94" y="136"/>
                </a:cubicBezTo>
                <a:cubicBezTo>
                  <a:pt x="92" y="139"/>
                  <a:pt x="82" y="134"/>
                  <a:pt x="74" y="126"/>
                </a:cubicBezTo>
                <a:cubicBezTo>
                  <a:pt x="66" y="118"/>
                  <a:pt x="54" y="97"/>
                  <a:pt x="44" y="88"/>
                </a:cubicBezTo>
                <a:cubicBezTo>
                  <a:pt x="34" y="79"/>
                  <a:pt x="23" y="75"/>
                  <a:pt x="16" y="72"/>
                </a:cubicBezTo>
                <a:cubicBezTo>
                  <a:pt x="9" y="69"/>
                  <a:pt x="0" y="64"/>
                  <a:pt x="2" y="69"/>
                </a:cubicBezTo>
                <a:cubicBezTo>
                  <a:pt x="4" y="74"/>
                  <a:pt x="25" y="91"/>
                  <a:pt x="31" y="103"/>
                </a:cubicBezTo>
                <a:cubicBezTo>
                  <a:pt x="37" y="115"/>
                  <a:pt x="38" y="126"/>
                  <a:pt x="38" y="141"/>
                </a:cubicBezTo>
                <a:cubicBezTo>
                  <a:pt x="38" y="156"/>
                  <a:pt x="29" y="180"/>
                  <a:pt x="31" y="195"/>
                </a:cubicBezTo>
                <a:cubicBezTo>
                  <a:pt x="33" y="210"/>
                  <a:pt x="38" y="226"/>
                  <a:pt x="49" y="232"/>
                </a:cubicBezTo>
                <a:cubicBezTo>
                  <a:pt x="60" y="238"/>
                  <a:pt x="85" y="233"/>
                  <a:pt x="97" y="231"/>
                </a:cubicBezTo>
                <a:close/>
              </a:path>
            </a:pathLst>
          </a:custGeom>
          <a:gradFill rotWithShape="1">
            <a:gsLst>
              <a:gs pos="0">
                <a:srgbClr val="FCFC18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0506" name="Freeform 26">
            <a:extLst>
              <a:ext uri="{FF2B5EF4-FFF2-40B4-BE49-F238E27FC236}">
                <a16:creationId xmlns:a16="http://schemas.microsoft.com/office/drawing/2014/main" id="{9752762E-1C43-4BD4-8EDA-7CED3F31E9A8}"/>
              </a:ext>
            </a:extLst>
          </p:cNvPr>
          <p:cNvSpPr>
            <a:spLocks/>
          </p:cNvSpPr>
          <p:nvPr/>
        </p:nvSpPr>
        <p:spPr bwMode="auto">
          <a:xfrm>
            <a:off x="5173663" y="2835276"/>
            <a:ext cx="436562" cy="377825"/>
          </a:xfrm>
          <a:custGeom>
            <a:avLst/>
            <a:gdLst>
              <a:gd name="T0" fmla="*/ 2147483646 w 275"/>
              <a:gd name="T1" fmla="*/ 2147483646 h 238"/>
              <a:gd name="T2" fmla="*/ 2147483646 w 275"/>
              <a:gd name="T3" fmla="*/ 2147483646 h 238"/>
              <a:gd name="T4" fmla="*/ 2147483646 w 275"/>
              <a:gd name="T5" fmla="*/ 2147483646 h 238"/>
              <a:gd name="T6" fmla="*/ 2147483646 w 275"/>
              <a:gd name="T7" fmla="*/ 2147483646 h 238"/>
              <a:gd name="T8" fmla="*/ 2147483646 w 275"/>
              <a:gd name="T9" fmla="*/ 2147483646 h 238"/>
              <a:gd name="T10" fmla="*/ 2147483646 w 275"/>
              <a:gd name="T11" fmla="*/ 2147483646 h 238"/>
              <a:gd name="T12" fmla="*/ 2147483646 w 275"/>
              <a:gd name="T13" fmla="*/ 2147483646 h 238"/>
              <a:gd name="T14" fmla="*/ 2147483646 w 275"/>
              <a:gd name="T15" fmla="*/ 2147483646 h 238"/>
              <a:gd name="T16" fmla="*/ 2147483646 w 275"/>
              <a:gd name="T17" fmla="*/ 2147483646 h 238"/>
              <a:gd name="T18" fmla="*/ 2147483646 w 275"/>
              <a:gd name="T19" fmla="*/ 2147483646 h 238"/>
              <a:gd name="T20" fmla="*/ 2147483646 w 275"/>
              <a:gd name="T21" fmla="*/ 2147483646 h 238"/>
              <a:gd name="T22" fmla="*/ 2147483646 w 275"/>
              <a:gd name="T23" fmla="*/ 2147483646 h 238"/>
              <a:gd name="T24" fmla="*/ 2147483646 w 275"/>
              <a:gd name="T25" fmla="*/ 2147483646 h 238"/>
              <a:gd name="T26" fmla="*/ 2147483646 w 275"/>
              <a:gd name="T27" fmla="*/ 2147483646 h 238"/>
              <a:gd name="T28" fmla="*/ 2147483646 w 275"/>
              <a:gd name="T29" fmla="*/ 2147483646 h 238"/>
              <a:gd name="T30" fmla="*/ 2147483646 w 275"/>
              <a:gd name="T31" fmla="*/ 2147483646 h 238"/>
              <a:gd name="T32" fmla="*/ 2147483646 w 275"/>
              <a:gd name="T33" fmla="*/ 2147483646 h 238"/>
              <a:gd name="T34" fmla="*/ 2147483646 w 275"/>
              <a:gd name="T35" fmla="*/ 2147483646 h 238"/>
              <a:gd name="T36" fmla="*/ 2147483646 w 275"/>
              <a:gd name="T37" fmla="*/ 2147483646 h 238"/>
              <a:gd name="T38" fmla="*/ 2147483646 w 275"/>
              <a:gd name="T39" fmla="*/ 2147483646 h 238"/>
              <a:gd name="T40" fmla="*/ 2147483646 w 275"/>
              <a:gd name="T41" fmla="*/ 2147483646 h 238"/>
              <a:gd name="T42" fmla="*/ 2147483646 w 275"/>
              <a:gd name="T43" fmla="*/ 2147483646 h 238"/>
              <a:gd name="T44" fmla="*/ 2147483646 w 275"/>
              <a:gd name="T45" fmla="*/ 2147483646 h 238"/>
              <a:gd name="T46" fmla="*/ 2147483646 w 275"/>
              <a:gd name="T47" fmla="*/ 2147483646 h 238"/>
              <a:gd name="T48" fmla="*/ 2147483646 w 275"/>
              <a:gd name="T49" fmla="*/ 2147483646 h 238"/>
              <a:gd name="T50" fmla="*/ 2147483646 w 275"/>
              <a:gd name="T51" fmla="*/ 2147483646 h 238"/>
              <a:gd name="T52" fmla="*/ 2147483646 w 275"/>
              <a:gd name="T53" fmla="*/ 2147483646 h 238"/>
              <a:gd name="T54" fmla="*/ 2147483646 w 275"/>
              <a:gd name="T55" fmla="*/ 2147483646 h 238"/>
              <a:gd name="T56" fmla="*/ 2147483646 w 275"/>
              <a:gd name="T57" fmla="*/ 2147483646 h 238"/>
              <a:gd name="T58" fmla="*/ 2147483646 w 275"/>
              <a:gd name="T59" fmla="*/ 2147483646 h 238"/>
              <a:gd name="T60" fmla="*/ 2147483646 w 275"/>
              <a:gd name="T61" fmla="*/ 2147483646 h 238"/>
              <a:gd name="T62" fmla="*/ 2147483646 w 275"/>
              <a:gd name="T63" fmla="*/ 2147483646 h 238"/>
              <a:gd name="T64" fmla="*/ 2147483646 w 275"/>
              <a:gd name="T65" fmla="*/ 2147483646 h 238"/>
              <a:gd name="T66" fmla="*/ 2147483646 w 275"/>
              <a:gd name="T67" fmla="*/ 2147483646 h 238"/>
              <a:gd name="T68" fmla="*/ 2147483646 w 275"/>
              <a:gd name="T69" fmla="*/ 2147483646 h 2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75"/>
              <a:gd name="T106" fmla="*/ 0 h 238"/>
              <a:gd name="T107" fmla="*/ 275 w 275"/>
              <a:gd name="T108" fmla="*/ 238 h 2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75" h="238">
                <a:moveTo>
                  <a:pt x="97" y="231"/>
                </a:moveTo>
                <a:cubicBezTo>
                  <a:pt x="109" y="229"/>
                  <a:pt x="111" y="220"/>
                  <a:pt x="122" y="220"/>
                </a:cubicBezTo>
                <a:cubicBezTo>
                  <a:pt x="133" y="220"/>
                  <a:pt x="150" y="232"/>
                  <a:pt x="164" y="232"/>
                </a:cubicBezTo>
                <a:cubicBezTo>
                  <a:pt x="178" y="232"/>
                  <a:pt x="199" y="229"/>
                  <a:pt x="208" y="220"/>
                </a:cubicBezTo>
                <a:cubicBezTo>
                  <a:pt x="217" y="211"/>
                  <a:pt x="219" y="190"/>
                  <a:pt x="217" y="178"/>
                </a:cubicBezTo>
                <a:cubicBezTo>
                  <a:pt x="215" y="166"/>
                  <a:pt x="196" y="159"/>
                  <a:pt x="194" y="147"/>
                </a:cubicBezTo>
                <a:cubicBezTo>
                  <a:pt x="192" y="135"/>
                  <a:pt x="200" y="117"/>
                  <a:pt x="208" y="106"/>
                </a:cubicBezTo>
                <a:cubicBezTo>
                  <a:pt x="216" y="95"/>
                  <a:pt x="231" y="89"/>
                  <a:pt x="239" y="84"/>
                </a:cubicBezTo>
                <a:cubicBezTo>
                  <a:pt x="247" y="79"/>
                  <a:pt x="248" y="79"/>
                  <a:pt x="254" y="75"/>
                </a:cubicBezTo>
                <a:cubicBezTo>
                  <a:pt x="260" y="71"/>
                  <a:pt x="269" y="65"/>
                  <a:pt x="272" y="58"/>
                </a:cubicBezTo>
                <a:cubicBezTo>
                  <a:pt x="275" y="51"/>
                  <a:pt x="275" y="34"/>
                  <a:pt x="272" y="34"/>
                </a:cubicBezTo>
                <a:cubicBezTo>
                  <a:pt x="269" y="34"/>
                  <a:pt x="263" y="51"/>
                  <a:pt x="253" y="58"/>
                </a:cubicBezTo>
                <a:cubicBezTo>
                  <a:pt x="243" y="65"/>
                  <a:pt x="226" y="72"/>
                  <a:pt x="214" y="78"/>
                </a:cubicBezTo>
                <a:cubicBezTo>
                  <a:pt x="202" y="84"/>
                  <a:pt x="189" y="82"/>
                  <a:pt x="181" y="91"/>
                </a:cubicBezTo>
                <a:cubicBezTo>
                  <a:pt x="173" y="100"/>
                  <a:pt x="170" y="121"/>
                  <a:pt x="166" y="129"/>
                </a:cubicBezTo>
                <a:cubicBezTo>
                  <a:pt x="162" y="137"/>
                  <a:pt x="160" y="138"/>
                  <a:pt x="158" y="136"/>
                </a:cubicBezTo>
                <a:cubicBezTo>
                  <a:pt x="156" y="134"/>
                  <a:pt x="152" y="125"/>
                  <a:pt x="151" y="115"/>
                </a:cubicBezTo>
                <a:cubicBezTo>
                  <a:pt x="150" y="105"/>
                  <a:pt x="155" y="83"/>
                  <a:pt x="151" y="73"/>
                </a:cubicBezTo>
                <a:cubicBezTo>
                  <a:pt x="147" y="63"/>
                  <a:pt x="138" y="58"/>
                  <a:pt x="127" y="52"/>
                </a:cubicBezTo>
                <a:cubicBezTo>
                  <a:pt x="116" y="46"/>
                  <a:pt x="97" y="44"/>
                  <a:pt x="86" y="39"/>
                </a:cubicBezTo>
                <a:cubicBezTo>
                  <a:pt x="75" y="34"/>
                  <a:pt x="66" y="27"/>
                  <a:pt x="61" y="21"/>
                </a:cubicBezTo>
                <a:cubicBezTo>
                  <a:pt x="56" y="15"/>
                  <a:pt x="59" y="0"/>
                  <a:pt x="58" y="4"/>
                </a:cubicBezTo>
                <a:cubicBezTo>
                  <a:pt x="57" y="8"/>
                  <a:pt x="51" y="32"/>
                  <a:pt x="52" y="45"/>
                </a:cubicBezTo>
                <a:cubicBezTo>
                  <a:pt x="53" y="58"/>
                  <a:pt x="59" y="74"/>
                  <a:pt x="65" y="84"/>
                </a:cubicBezTo>
                <a:cubicBezTo>
                  <a:pt x="71" y="94"/>
                  <a:pt x="84" y="99"/>
                  <a:pt x="89" y="108"/>
                </a:cubicBezTo>
                <a:cubicBezTo>
                  <a:pt x="94" y="117"/>
                  <a:pt x="96" y="133"/>
                  <a:pt x="94" y="136"/>
                </a:cubicBezTo>
                <a:cubicBezTo>
                  <a:pt x="92" y="139"/>
                  <a:pt x="82" y="134"/>
                  <a:pt x="74" y="126"/>
                </a:cubicBezTo>
                <a:cubicBezTo>
                  <a:pt x="66" y="118"/>
                  <a:pt x="54" y="97"/>
                  <a:pt x="44" y="88"/>
                </a:cubicBezTo>
                <a:cubicBezTo>
                  <a:pt x="34" y="79"/>
                  <a:pt x="23" y="75"/>
                  <a:pt x="16" y="72"/>
                </a:cubicBezTo>
                <a:cubicBezTo>
                  <a:pt x="9" y="69"/>
                  <a:pt x="0" y="64"/>
                  <a:pt x="2" y="69"/>
                </a:cubicBezTo>
                <a:cubicBezTo>
                  <a:pt x="4" y="74"/>
                  <a:pt x="25" y="91"/>
                  <a:pt x="31" y="103"/>
                </a:cubicBezTo>
                <a:cubicBezTo>
                  <a:pt x="37" y="115"/>
                  <a:pt x="38" y="126"/>
                  <a:pt x="38" y="141"/>
                </a:cubicBezTo>
                <a:cubicBezTo>
                  <a:pt x="38" y="156"/>
                  <a:pt x="29" y="180"/>
                  <a:pt x="31" y="195"/>
                </a:cubicBezTo>
                <a:cubicBezTo>
                  <a:pt x="33" y="210"/>
                  <a:pt x="38" y="226"/>
                  <a:pt x="49" y="232"/>
                </a:cubicBezTo>
                <a:cubicBezTo>
                  <a:pt x="60" y="238"/>
                  <a:pt x="85" y="233"/>
                  <a:pt x="97" y="231"/>
                </a:cubicBezTo>
                <a:close/>
              </a:path>
            </a:pathLst>
          </a:custGeom>
          <a:gradFill rotWithShape="1">
            <a:gsLst>
              <a:gs pos="0">
                <a:srgbClr val="FCFC18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0507" name="Freeform 27">
            <a:extLst>
              <a:ext uri="{FF2B5EF4-FFF2-40B4-BE49-F238E27FC236}">
                <a16:creationId xmlns:a16="http://schemas.microsoft.com/office/drawing/2014/main" id="{4531B066-7FA1-4A93-9974-7BF87F42E8B9}"/>
              </a:ext>
            </a:extLst>
          </p:cNvPr>
          <p:cNvSpPr>
            <a:spLocks/>
          </p:cNvSpPr>
          <p:nvPr/>
        </p:nvSpPr>
        <p:spPr bwMode="auto">
          <a:xfrm>
            <a:off x="5145088" y="3560764"/>
            <a:ext cx="436562" cy="377825"/>
          </a:xfrm>
          <a:custGeom>
            <a:avLst/>
            <a:gdLst>
              <a:gd name="T0" fmla="*/ 2147483646 w 275"/>
              <a:gd name="T1" fmla="*/ 2147483646 h 238"/>
              <a:gd name="T2" fmla="*/ 2147483646 w 275"/>
              <a:gd name="T3" fmla="*/ 2147483646 h 238"/>
              <a:gd name="T4" fmla="*/ 2147483646 w 275"/>
              <a:gd name="T5" fmla="*/ 2147483646 h 238"/>
              <a:gd name="T6" fmla="*/ 2147483646 w 275"/>
              <a:gd name="T7" fmla="*/ 2147483646 h 238"/>
              <a:gd name="T8" fmla="*/ 2147483646 w 275"/>
              <a:gd name="T9" fmla="*/ 2147483646 h 238"/>
              <a:gd name="T10" fmla="*/ 2147483646 w 275"/>
              <a:gd name="T11" fmla="*/ 2147483646 h 238"/>
              <a:gd name="T12" fmla="*/ 2147483646 w 275"/>
              <a:gd name="T13" fmla="*/ 2147483646 h 238"/>
              <a:gd name="T14" fmla="*/ 2147483646 w 275"/>
              <a:gd name="T15" fmla="*/ 2147483646 h 238"/>
              <a:gd name="T16" fmla="*/ 2147483646 w 275"/>
              <a:gd name="T17" fmla="*/ 2147483646 h 238"/>
              <a:gd name="T18" fmla="*/ 2147483646 w 275"/>
              <a:gd name="T19" fmla="*/ 2147483646 h 238"/>
              <a:gd name="T20" fmla="*/ 2147483646 w 275"/>
              <a:gd name="T21" fmla="*/ 2147483646 h 238"/>
              <a:gd name="T22" fmla="*/ 2147483646 w 275"/>
              <a:gd name="T23" fmla="*/ 2147483646 h 238"/>
              <a:gd name="T24" fmla="*/ 2147483646 w 275"/>
              <a:gd name="T25" fmla="*/ 2147483646 h 238"/>
              <a:gd name="T26" fmla="*/ 2147483646 w 275"/>
              <a:gd name="T27" fmla="*/ 2147483646 h 238"/>
              <a:gd name="T28" fmla="*/ 2147483646 w 275"/>
              <a:gd name="T29" fmla="*/ 2147483646 h 238"/>
              <a:gd name="T30" fmla="*/ 2147483646 w 275"/>
              <a:gd name="T31" fmla="*/ 2147483646 h 238"/>
              <a:gd name="T32" fmla="*/ 2147483646 w 275"/>
              <a:gd name="T33" fmla="*/ 2147483646 h 238"/>
              <a:gd name="T34" fmla="*/ 2147483646 w 275"/>
              <a:gd name="T35" fmla="*/ 2147483646 h 238"/>
              <a:gd name="T36" fmla="*/ 2147483646 w 275"/>
              <a:gd name="T37" fmla="*/ 2147483646 h 238"/>
              <a:gd name="T38" fmla="*/ 2147483646 w 275"/>
              <a:gd name="T39" fmla="*/ 2147483646 h 238"/>
              <a:gd name="T40" fmla="*/ 2147483646 w 275"/>
              <a:gd name="T41" fmla="*/ 2147483646 h 238"/>
              <a:gd name="T42" fmla="*/ 2147483646 w 275"/>
              <a:gd name="T43" fmla="*/ 2147483646 h 238"/>
              <a:gd name="T44" fmla="*/ 2147483646 w 275"/>
              <a:gd name="T45" fmla="*/ 2147483646 h 238"/>
              <a:gd name="T46" fmla="*/ 2147483646 w 275"/>
              <a:gd name="T47" fmla="*/ 2147483646 h 238"/>
              <a:gd name="T48" fmla="*/ 2147483646 w 275"/>
              <a:gd name="T49" fmla="*/ 2147483646 h 238"/>
              <a:gd name="T50" fmla="*/ 2147483646 w 275"/>
              <a:gd name="T51" fmla="*/ 2147483646 h 238"/>
              <a:gd name="T52" fmla="*/ 2147483646 w 275"/>
              <a:gd name="T53" fmla="*/ 2147483646 h 238"/>
              <a:gd name="T54" fmla="*/ 2147483646 w 275"/>
              <a:gd name="T55" fmla="*/ 2147483646 h 238"/>
              <a:gd name="T56" fmla="*/ 2147483646 w 275"/>
              <a:gd name="T57" fmla="*/ 2147483646 h 238"/>
              <a:gd name="T58" fmla="*/ 2147483646 w 275"/>
              <a:gd name="T59" fmla="*/ 2147483646 h 238"/>
              <a:gd name="T60" fmla="*/ 2147483646 w 275"/>
              <a:gd name="T61" fmla="*/ 2147483646 h 238"/>
              <a:gd name="T62" fmla="*/ 2147483646 w 275"/>
              <a:gd name="T63" fmla="*/ 2147483646 h 238"/>
              <a:gd name="T64" fmla="*/ 2147483646 w 275"/>
              <a:gd name="T65" fmla="*/ 2147483646 h 238"/>
              <a:gd name="T66" fmla="*/ 2147483646 w 275"/>
              <a:gd name="T67" fmla="*/ 2147483646 h 238"/>
              <a:gd name="T68" fmla="*/ 2147483646 w 275"/>
              <a:gd name="T69" fmla="*/ 2147483646 h 2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75"/>
              <a:gd name="T106" fmla="*/ 0 h 238"/>
              <a:gd name="T107" fmla="*/ 275 w 275"/>
              <a:gd name="T108" fmla="*/ 238 h 2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75" h="238">
                <a:moveTo>
                  <a:pt x="97" y="231"/>
                </a:moveTo>
                <a:cubicBezTo>
                  <a:pt x="109" y="229"/>
                  <a:pt x="111" y="220"/>
                  <a:pt x="122" y="220"/>
                </a:cubicBezTo>
                <a:cubicBezTo>
                  <a:pt x="133" y="220"/>
                  <a:pt x="150" y="232"/>
                  <a:pt x="164" y="232"/>
                </a:cubicBezTo>
                <a:cubicBezTo>
                  <a:pt x="178" y="232"/>
                  <a:pt x="199" y="229"/>
                  <a:pt x="208" y="220"/>
                </a:cubicBezTo>
                <a:cubicBezTo>
                  <a:pt x="217" y="211"/>
                  <a:pt x="219" y="190"/>
                  <a:pt x="217" y="178"/>
                </a:cubicBezTo>
                <a:cubicBezTo>
                  <a:pt x="215" y="166"/>
                  <a:pt x="196" y="159"/>
                  <a:pt x="194" y="147"/>
                </a:cubicBezTo>
                <a:cubicBezTo>
                  <a:pt x="192" y="135"/>
                  <a:pt x="200" y="117"/>
                  <a:pt x="208" y="106"/>
                </a:cubicBezTo>
                <a:cubicBezTo>
                  <a:pt x="216" y="95"/>
                  <a:pt x="231" y="89"/>
                  <a:pt x="239" y="84"/>
                </a:cubicBezTo>
                <a:cubicBezTo>
                  <a:pt x="247" y="79"/>
                  <a:pt x="248" y="79"/>
                  <a:pt x="254" y="75"/>
                </a:cubicBezTo>
                <a:cubicBezTo>
                  <a:pt x="260" y="71"/>
                  <a:pt x="269" y="65"/>
                  <a:pt x="272" y="58"/>
                </a:cubicBezTo>
                <a:cubicBezTo>
                  <a:pt x="275" y="51"/>
                  <a:pt x="275" y="34"/>
                  <a:pt x="272" y="34"/>
                </a:cubicBezTo>
                <a:cubicBezTo>
                  <a:pt x="269" y="34"/>
                  <a:pt x="263" y="51"/>
                  <a:pt x="253" y="58"/>
                </a:cubicBezTo>
                <a:cubicBezTo>
                  <a:pt x="243" y="65"/>
                  <a:pt x="226" y="72"/>
                  <a:pt x="214" y="78"/>
                </a:cubicBezTo>
                <a:cubicBezTo>
                  <a:pt x="202" y="84"/>
                  <a:pt x="189" y="82"/>
                  <a:pt x="181" y="91"/>
                </a:cubicBezTo>
                <a:cubicBezTo>
                  <a:pt x="173" y="100"/>
                  <a:pt x="170" y="121"/>
                  <a:pt x="166" y="129"/>
                </a:cubicBezTo>
                <a:cubicBezTo>
                  <a:pt x="162" y="137"/>
                  <a:pt x="160" y="138"/>
                  <a:pt x="158" y="136"/>
                </a:cubicBezTo>
                <a:cubicBezTo>
                  <a:pt x="156" y="134"/>
                  <a:pt x="152" y="125"/>
                  <a:pt x="151" y="115"/>
                </a:cubicBezTo>
                <a:cubicBezTo>
                  <a:pt x="150" y="105"/>
                  <a:pt x="155" y="83"/>
                  <a:pt x="151" y="73"/>
                </a:cubicBezTo>
                <a:cubicBezTo>
                  <a:pt x="147" y="63"/>
                  <a:pt x="138" y="58"/>
                  <a:pt x="127" y="52"/>
                </a:cubicBezTo>
                <a:cubicBezTo>
                  <a:pt x="116" y="46"/>
                  <a:pt x="97" y="44"/>
                  <a:pt x="86" y="39"/>
                </a:cubicBezTo>
                <a:cubicBezTo>
                  <a:pt x="75" y="34"/>
                  <a:pt x="66" y="27"/>
                  <a:pt x="61" y="21"/>
                </a:cubicBezTo>
                <a:cubicBezTo>
                  <a:pt x="56" y="15"/>
                  <a:pt x="59" y="0"/>
                  <a:pt x="58" y="4"/>
                </a:cubicBezTo>
                <a:cubicBezTo>
                  <a:pt x="57" y="8"/>
                  <a:pt x="51" y="32"/>
                  <a:pt x="52" y="45"/>
                </a:cubicBezTo>
                <a:cubicBezTo>
                  <a:pt x="53" y="58"/>
                  <a:pt x="59" y="74"/>
                  <a:pt x="65" y="84"/>
                </a:cubicBezTo>
                <a:cubicBezTo>
                  <a:pt x="71" y="94"/>
                  <a:pt x="84" y="99"/>
                  <a:pt x="89" y="108"/>
                </a:cubicBezTo>
                <a:cubicBezTo>
                  <a:pt x="94" y="117"/>
                  <a:pt x="96" y="133"/>
                  <a:pt x="94" y="136"/>
                </a:cubicBezTo>
                <a:cubicBezTo>
                  <a:pt x="92" y="139"/>
                  <a:pt x="82" y="134"/>
                  <a:pt x="74" y="126"/>
                </a:cubicBezTo>
                <a:cubicBezTo>
                  <a:pt x="66" y="118"/>
                  <a:pt x="54" y="97"/>
                  <a:pt x="44" y="88"/>
                </a:cubicBezTo>
                <a:cubicBezTo>
                  <a:pt x="34" y="79"/>
                  <a:pt x="23" y="75"/>
                  <a:pt x="16" y="72"/>
                </a:cubicBezTo>
                <a:cubicBezTo>
                  <a:pt x="9" y="69"/>
                  <a:pt x="0" y="64"/>
                  <a:pt x="2" y="69"/>
                </a:cubicBezTo>
                <a:cubicBezTo>
                  <a:pt x="4" y="74"/>
                  <a:pt x="25" y="91"/>
                  <a:pt x="31" y="103"/>
                </a:cubicBezTo>
                <a:cubicBezTo>
                  <a:pt x="37" y="115"/>
                  <a:pt x="38" y="126"/>
                  <a:pt x="38" y="141"/>
                </a:cubicBezTo>
                <a:cubicBezTo>
                  <a:pt x="38" y="156"/>
                  <a:pt x="29" y="180"/>
                  <a:pt x="31" y="195"/>
                </a:cubicBezTo>
                <a:cubicBezTo>
                  <a:pt x="33" y="210"/>
                  <a:pt x="38" y="226"/>
                  <a:pt x="49" y="232"/>
                </a:cubicBezTo>
                <a:cubicBezTo>
                  <a:pt x="60" y="238"/>
                  <a:pt x="85" y="233"/>
                  <a:pt x="97" y="231"/>
                </a:cubicBezTo>
                <a:close/>
              </a:path>
            </a:pathLst>
          </a:custGeom>
          <a:gradFill rotWithShape="1">
            <a:gsLst>
              <a:gs pos="0">
                <a:srgbClr val="FCFC18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0508" name="Freeform 28">
            <a:extLst>
              <a:ext uri="{FF2B5EF4-FFF2-40B4-BE49-F238E27FC236}">
                <a16:creationId xmlns:a16="http://schemas.microsoft.com/office/drawing/2014/main" id="{5A0633EC-9BFF-4B46-A01D-D88D0C7E848E}"/>
              </a:ext>
            </a:extLst>
          </p:cNvPr>
          <p:cNvSpPr>
            <a:spLocks/>
          </p:cNvSpPr>
          <p:nvPr/>
        </p:nvSpPr>
        <p:spPr bwMode="auto">
          <a:xfrm>
            <a:off x="5003801" y="839789"/>
            <a:ext cx="436563" cy="377825"/>
          </a:xfrm>
          <a:custGeom>
            <a:avLst/>
            <a:gdLst>
              <a:gd name="T0" fmla="*/ 2147483646 w 275"/>
              <a:gd name="T1" fmla="*/ 2147483646 h 238"/>
              <a:gd name="T2" fmla="*/ 2147483646 w 275"/>
              <a:gd name="T3" fmla="*/ 2147483646 h 238"/>
              <a:gd name="T4" fmla="*/ 2147483646 w 275"/>
              <a:gd name="T5" fmla="*/ 2147483646 h 238"/>
              <a:gd name="T6" fmla="*/ 2147483646 w 275"/>
              <a:gd name="T7" fmla="*/ 2147483646 h 238"/>
              <a:gd name="T8" fmla="*/ 2147483646 w 275"/>
              <a:gd name="T9" fmla="*/ 2147483646 h 238"/>
              <a:gd name="T10" fmla="*/ 2147483646 w 275"/>
              <a:gd name="T11" fmla="*/ 2147483646 h 238"/>
              <a:gd name="T12" fmla="*/ 2147483646 w 275"/>
              <a:gd name="T13" fmla="*/ 2147483646 h 238"/>
              <a:gd name="T14" fmla="*/ 2147483646 w 275"/>
              <a:gd name="T15" fmla="*/ 2147483646 h 238"/>
              <a:gd name="T16" fmla="*/ 2147483646 w 275"/>
              <a:gd name="T17" fmla="*/ 2147483646 h 238"/>
              <a:gd name="T18" fmla="*/ 2147483646 w 275"/>
              <a:gd name="T19" fmla="*/ 2147483646 h 238"/>
              <a:gd name="T20" fmla="*/ 2147483646 w 275"/>
              <a:gd name="T21" fmla="*/ 2147483646 h 238"/>
              <a:gd name="T22" fmla="*/ 2147483646 w 275"/>
              <a:gd name="T23" fmla="*/ 2147483646 h 238"/>
              <a:gd name="T24" fmla="*/ 2147483646 w 275"/>
              <a:gd name="T25" fmla="*/ 2147483646 h 238"/>
              <a:gd name="T26" fmla="*/ 2147483646 w 275"/>
              <a:gd name="T27" fmla="*/ 2147483646 h 238"/>
              <a:gd name="T28" fmla="*/ 2147483646 w 275"/>
              <a:gd name="T29" fmla="*/ 2147483646 h 238"/>
              <a:gd name="T30" fmla="*/ 2147483646 w 275"/>
              <a:gd name="T31" fmla="*/ 2147483646 h 238"/>
              <a:gd name="T32" fmla="*/ 2147483646 w 275"/>
              <a:gd name="T33" fmla="*/ 2147483646 h 238"/>
              <a:gd name="T34" fmla="*/ 2147483646 w 275"/>
              <a:gd name="T35" fmla="*/ 2147483646 h 238"/>
              <a:gd name="T36" fmla="*/ 2147483646 w 275"/>
              <a:gd name="T37" fmla="*/ 2147483646 h 238"/>
              <a:gd name="T38" fmla="*/ 2147483646 w 275"/>
              <a:gd name="T39" fmla="*/ 2147483646 h 238"/>
              <a:gd name="T40" fmla="*/ 2147483646 w 275"/>
              <a:gd name="T41" fmla="*/ 2147483646 h 238"/>
              <a:gd name="T42" fmla="*/ 2147483646 w 275"/>
              <a:gd name="T43" fmla="*/ 2147483646 h 238"/>
              <a:gd name="T44" fmla="*/ 2147483646 w 275"/>
              <a:gd name="T45" fmla="*/ 2147483646 h 238"/>
              <a:gd name="T46" fmla="*/ 2147483646 w 275"/>
              <a:gd name="T47" fmla="*/ 2147483646 h 238"/>
              <a:gd name="T48" fmla="*/ 2147483646 w 275"/>
              <a:gd name="T49" fmla="*/ 2147483646 h 238"/>
              <a:gd name="T50" fmla="*/ 2147483646 w 275"/>
              <a:gd name="T51" fmla="*/ 2147483646 h 238"/>
              <a:gd name="T52" fmla="*/ 2147483646 w 275"/>
              <a:gd name="T53" fmla="*/ 2147483646 h 238"/>
              <a:gd name="T54" fmla="*/ 2147483646 w 275"/>
              <a:gd name="T55" fmla="*/ 2147483646 h 238"/>
              <a:gd name="T56" fmla="*/ 2147483646 w 275"/>
              <a:gd name="T57" fmla="*/ 2147483646 h 238"/>
              <a:gd name="T58" fmla="*/ 2147483646 w 275"/>
              <a:gd name="T59" fmla="*/ 2147483646 h 238"/>
              <a:gd name="T60" fmla="*/ 2147483646 w 275"/>
              <a:gd name="T61" fmla="*/ 2147483646 h 238"/>
              <a:gd name="T62" fmla="*/ 2147483646 w 275"/>
              <a:gd name="T63" fmla="*/ 2147483646 h 238"/>
              <a:gd name="T64" fmla="*/ 2147483646 w 275"/>
              <a:gd name="T65" fmla="*/ 2147483646 h 238"/>
              <a:gd name="T66" fmla="*/ 2147483646 w 275"/>
              <a:gd name="T67" fmla="*/ 2147483646 h 238"/>
              <a:gd name="T68" fmla="*/ 2147483646 w 275"/>
              <a:gd name="T69" fmla="*/ 2147483646 h 2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75"/>
              <a:gd name="T106" fmla="*/ 0 h 238"/>
              <a:gd name="T107" fmla="*/ 275 w 275"/>
              <a:gd name="T108" fmla="*/ 238 h 2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75" h="238">
                <a:moveTo>
                  <a:pt x="97" y="231"/>
                </a:moveTo>
                <a:cubicBezTo>
                  <a:pt x="109" y="229"/>
                  <a:pt x="111" y="220"/>
                  <a:pt x="122" y="220"/>
                </a:cubicBezTo>
                <a:cubicBezTo>
                  <a:pt x="133" y="220"/>
                  <a:pt x="150" y="232"/>
                  <a:pt x="164" y="232"/>
                </a:cubicBezTo>
                <a:cubicBezTo>
                  <a:pt x="178" y="232"/>
                  <a:pt x="199" y="229"/>
                  <a:pt x="208" y="220"/>
                </a:cubicBezTo>
                <a:cubicBezTo>
                  <a:pt x="217" y="211"/>
                  <a:pt x="219" y="190"/>
                  <a:pt x="217" y="178"/>
                </a:cubicBezTo>
                <a:cubicBezTo>
                  <a:pt x="215" y="166"/>
                  <a:pt x="196" y="159"/>
                  <a:pt x="194" y="147"/>
                </a:cubicBezTo>
                <a:cubicBezTo>
                  <a:pt x="192" y="135"/>
                  <a:pt x="200" y="117"/>
                  <a:pt x="208" y="106"/>
                </a:cubicBezTo>
                <a:cubicBezTo>
                  <a:pt x="216" y="95"/>
                  <a:pt x="231" y="89"/>
                  <a:pt x="239" y="84"/>
                </a:cubicBezTo>
                <a:cubicBezTo>
                  <a:pt x="247" y="79"/>
                  <a:pt x="248" y="79"/>
                  <a:pt x="254" y="75"/>
                </a:cubicBezTo>
                <a:cubicBezTo>
                  <a:pt x="260" y="71"/>
                  <a:pt x="269" y="65"/>
                  <a:pt x="272" y="58"/>
                </a:cubicBezTo>
                <a:cubicBezTo>
                  <a:pt x="275" y="51"/>
                  <a:pt x="275" y="34"/>
                  <a:pt x="272" y="34"/>
                </a:cubicBezTo>
                <a:cubicBezTo>
                  <a:pt x="269" y="34"/>
                  <a:pt x="263" y="51"/>
                  <a:pt x="253" y="58"/>
                </a:cubicBezTo>
                <a:cubicBezTo>
                  <a:pt x="243" y="65"/>
                  <a:pt x="226" y="72"/>
                  <a:pt x="214" y="78"/>
                </a:cubicBezTo>
                <a:cubicBezTo>
                  <a:pt x="202" y="84"/>
                  <a:pt x="189" y="82"/>
                  <a:pt x="181" y="91"/>
                </a:cubicBezTo>
                <a:cubicBezTo>
                  <a:pt x="173" y="100"/>
                  <a:pt x="170" y="121"/>
                  <a:pt x="166" y="129"/>
                </a:cubicBezTo>
                <a:cubicBezTo>
                  <a:pt x="162" y="137"/>
                  <a:pt x="160" y="138"/>
                  <a:pt x="158" y="136"/>
                </a:cubicBezTo>
                <a:cubicBezTo>
                  <a:pt x="156" y="134"/>
                  <a:pt x="152" y="125"/>
                  <a:pt x="151" y="115"/>
                </a:cubicBezTo>
                <a:cubicBezTo>
                  <a:pt x="150" y="105"/>
                  <a:pt x="155" y="83"/>
                  <a:pt x="151" y="73"/>
                </a:cubicBezTo>
                <a:cubicBezTo>
                  <a:pt x="147" y="63"/>
                  <a:pt x="138" y="58"/>
                  <a:pt x="127" y="52"/>
                </a:cubicBezTo>
                <a:cubicBezTo>
                  <a:pt x="116" y="46"/>
                  <a:pt x="97" y="44"/>
                  <a:pt x="86" y="39"/>
                </a:cubicBezTo>
                <a:cubicBezTo>
                  <a:pt x="75" y="34"/>
                  <a:pt x="66" y="27"/>
                  <a:pt x="61" y="21"/>
                </a:cubicBezTo>
                <a:cubicBezTo>
                  <a:pt x="56" y="15"/>
                  <a:pt x="59" y="0"/>
                  <a:pt x="58" y="4"/>
                </a:cubicBezTo>
                <a:cubicBezTo>
                  <a:pt x="57" y="8"/>
                  <a:pt x="51" y="32"/>
                  <a:pt x="52" y="45"/>
                </a:cubicBezTo>
                <a:cubicBezTo>
                  <a:pt x="53" y="58"/>
                  <a:pt x="59" y="74"/>
                  <a:pt x="65" y="84"/>
                </a:cubicBezTo>
                <a:cubicBezTo>
                  <a:pt x="71" y="94"/>
                  <a:pt x="84" y="99"/>
                  <a:pt x="89" y="108"/>
                </a:cubicBezTo>
                <a:cubicBezTo>
                  <a:pt x="94" y="117"/>
                  <a:pt x="96" y="133"/>
                  <a:pt x="94" y="136"/>
                </a:cubicBezTo>
                <a:cubicBezTo>
                  <a:pt x="92" y="139"/>
                  <a:pt x="82" y="134"/>
                  <a:pt x="74" y="126"/>
                </a:cubicBezTo>
                <a:cubicBezTo>
                  <a:pt x="66" y="118"/>
                  <a:pt x="54" y="97"/>
                  <a:pt x="44" y="88"/>
                </a:cubicBezTo>
                <a:cubicBezTo>
                  <a:pt x="34" y="79"/>
                  <a:pt x="23" y="75"/>
                  <a:pt x="16" y="72"/>
                </a:cubicBezTo>
                <a:cubicBezTo>
                  <a:pt x="9" y="69"/>
                  <a:pt x="0" y="64"/>
                  <a:pt x="2" y="69"/>
                </a:cubicBezTo>
                <a:cubicBezTo>
                  <a:pt x="4" y="74"/>
                  <a:pt x="25" y="91"/>
                  <a:pt x="31" y="103"/>
                </a:cubicBezTo>
                <a:cubicBezTo>
                  <a:pt x="37" y="115"/>
                  <a:pt x="38" y="126"/>
                  <a:pt x="38" y="141"/>
                </a:cubicBezTo>
                <a:cubicBezTo>
                  <a:pt x="38" y="156"/>
                  <a:pt x="29" y="180"/>
                  <a:pt x="31" y="195"/>
                </a:cubicBezTo>
                <a:cubicBezTo>
                  <a:pt x="33" y="210"/>
                  <a:pt x="38" y="226"/>
                  <a:pt x="49" y="232"/>
                </a:cubicBezTo>
                <a:cubicBezTo>
                  <a:pt x="60" y="238"/>
                  <a:pt x="85" y="233"/>
                  <a:pt x="97" y="231"/>
                </a:cubicBezTo>
                <a:close/>
              </a:path>
            </a:pathLst>
          </a:custGeom>
          <a:gradFill rotWithShape="1">
            <a:gsLst>
              <a:gs pos="0">
                <a:srgbClr val="FCFC18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0509" name="Freeform 29">
            <a:extLst>
              <a:ext uri="{FF2B5EF4-FFF2-40B4-BE49-F238E27FC236}">
                <a16:creationId xmlns:a16="http://schemas.microsoft.com/office/drawing/2014/main" id="{CF091C21-72E4-40F7-9659-63E99D2A967A}"/>
              </a:ext>
            </a:extLst>
          </p:cNvPr>
          <p:cNvSpPr>
            <a:spLocks/>
          </p:cNvSpPr>
          <p:nvPr/>
        </p:nvSpPr>
        <p:spPr bwMode="auto">
          <a:xfrm>
            <a:off x="6435726" y="1112839"/>
            <a:ext cx="436563" cy="377825"/>
          </a:xfrm>
          <a:custGeom>
            <a:avLst/>
            <a:gdLst>
              <a:gd name="T0" fmla="*/ 2147483646 w 275"/>
              <a:gd name="T1" fmla="*/ 2147483646 h 238"/>
              <a:gd name="T2" fmla="*/ 2147483646 w 275"/>
              <a:gd name="T3" fmla="*/ 2147483646 h 238"/>
              <a:gd name="T4" fmla="*/ 2147483646 w 275"/>
              <a:gd name="T5" fmla="*/ 2147483646 h 238"/>
              <a:gd name="T6" fmla="*/ 2147483646 w 275"/>
              <a:gd name="T7" fmla="*/ 2147483646 h 238"/>
              <a:gd name="T8" fmla="*/ 2147483646 w 275"/>
              <a:gd name="T9" fmla="*/ 2147483646 h 238"/>
              <a:gd name="T10" fmla="*/ 2147483646 w 275"/>
              <a:gd name="T11" fmla="*/ 2147483646 h 238"/>
              <a:gd name="T12" fmla="*/ 2147483646 w 275"/>
              <a:gd name="T13" fmla="*/ 2147483646 h 238"/>
              <a:gd name="T14" fmla="*/ 2147483646 w 275"/>
              <a:gd name="T15" fmla="*/ 2147483646 h 238"/>
              <a:gd name="T16" fmla="*/ 2147483646 w 275"/>
              <a:gd name="T17" fmla="*/ 2147483646 h 238"/>
              <a:gd name="T18" fmla="*/ 2147483646 w 275"/>
              <a:gd name="T19" fmla="*/ 2147483646 h 238"/>
              <a:gd name="T20" fmla="*/ 2147483646 w 275"/>
              <a:gd name="T21" fmla="*/ 2147483646 h 238"/>
              <a:gd name="T22" fmla="*/ 2147483646 w 275"/>
              <a:gd name="T23" fmla="*/ 2147483646 h 238"/>
              <a:gd name="T24" fmla="*/ 2147483646 w 275"/>
              <a:gd name="T25" fmla="*/ 2147483646 h 238"/>
              <a:gd name="T26" fmla="*/ 2147483646 w 275"/>
              <a:gd name="T27" fmla="*/ 2147483646 h 238"/>
              <a:gd name="T28" fmla="*/ 2147483646 w 275"/>
              <a:gd name="T29" fmla="*/ 2147483646 h 238"/>
              <a:gd name="T30" fmla="*/ 2147483646 w 275"/>
              <a:gd name="T31" fmla="*/ 2147483646 h 238"/>
              <a:gd name="T32" fmla="*/ 2147483646 w 275"/>
              <a:gd name="T33" fmla="*/ 2147483646 h 238"/>
              <a:gd name="T34" fmla="*/ 2147483646 w 275"/>
              <a:gd name="T35" fmla="*/ 2147483646 h 238"/>
              <a:gd name="T36" fmla="*/ 2147483646 w 275"/>
              <a:gd name="T37" fmla="*/ 2147483646 h 238"/>
              <a:gd name="T38" fmla="*/ 2147483646 w 275"/>
              <a:gd name="T39" fmla="*/ 2147483646 h 238"/>
              <a:gd name="T40" fmla="*/ 2147483646 w 275"/>
              <a:gd name="T41" fmla="*/ 2147483646 h 238"/>
              <a:gd name="T42" fmla="*/ 2147483646 w 275"/>
              <a:gd name="T43" fmla="*/ 2147483646 h 238"/>
              <a:gd name="T44" fmla="*/ 2147483646 w 275"/>
              <a:gd name="T45" fmla="*/ 2147483646 h 238"/>
              <a:gd name="T46" fmla="*/ 2147483646 w 275"/>
              <a:gd name="T47" fmla="*/ 2147483646 h 238"/>
              <a:gd name="T48" fmla="*/ 2147483646 w 275"/>
              <a:gd name="T49" fmla="*/ 2147483646 h 238"/>
              <a:gd name="T50" fmla="*/ 2147483646 w 275"/>
              <a:gd name="T51" fmla="*/ 2147483646 h 238"/>
              <a:gd name="T52" fmla="*/ 2147483646 w 275"/>
              <a:gd name="T53" fmla="*/ 2147483646 h 238"/>
              <a:gd name="T54" fmla="*/ 2147483646 w 275"/>
              <a:gd name="T55" fmla="*/ 2147483646 h 238"/>
              <a:gd name="T56" fmla="*/ 2147483646 w 275"/>
              <a:gd name="T57" fmla="*/ 2147483646 h 238"/>
              <a:gd name="T58" fmla="*/ 2147483646 w 275"/>
              <a:gd name="T59" fmla="*/ 2147483646 h 238"/>
              <a:gd name="T60" fmla="*/ 2147483646 w 275"/>
              <a:gd name="T61" fmla="*/ 2147483646 h 238"/>
              <a:gd name="T62" fmla="*/ 2147483646 w 275"/>
              <a:gd name="T63" fmla="*/ 2147483646 h 238"/>
              <a:gd name="T64" fmla="*/ 2147483646 w 275"/>
              <a:gd name="T65" fmla="*/ 2147483646 h 238"/>
              <a:gd name="T66" fmla="*/ 2147483646 w 275"/>
              <a:gd name="T67" fmla="*/ 2147483646 h 238"/>
              <a:gd name="T68" fmla="*/ 2147483646 w 275"/>
              <a:gd name="T69" fmla="*/ 2147483646 h 2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75"/>
              <a:gd name="T106" fmla="*/ 0 h 238"/>
              <a:gd name="T107" fmla="*/ 275 w 275"/>
              <a:gd name="T108" fmla="*/ 238 h 23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75" h="238">
                <a:moveTo>
                  <a:pt x="97" y="231"/>
                </a:moveTo>
                <a:cubicBezTo>
                  <a:pt x="109" y="229"/>
                  <a:pt x="111" y="220"/>
                  <a:pt x="122" y="220"/>
                </a:cubicBezTo>
                <a:cubicBezTo>
                  <a:pt x="133" y="220"/>
                  <a:pt x="150" y="232"/>
                  <a:pt x="164" y="232"/>
                </a:cubicBezTo>
                <a:cubicBezTo>
                  <a:pt x="178" y="232"/>
                  <a:pt x="199" y="229"/>
                  <a:pt x="208" y="220"/>
                </a:cubicBezTo>
                <a:cubicBezTo>
                  <a:pt x="217" y="211"/>
                  <a:pt x="219" y="190"/>
                  <a:pt x="217" y="178"/>
                </a:cubicBezTo>
                <a:cubicBezTo>
                  <a:pt x="215" y="166"/>
                  <a:pt x="196" y="159"/>
                  <a:pt x="194" y="147"/>
                </a:cubicBezTo>
                <a:cubicBezTo>
                  <a:pt x="192" y="135"/>
                  <a:pt x="200" y="117"/>
                  <a:pt x="208" y="106"/>
                </a:cubicBezTo>
                <a:cubicBezTo>
                  <a:pt x="216" y="95"/>
                  <a:pt x="231" y="89"/>
                  <a:pt x="239" y="84"/>
                </a:cubicBezTo>
                <a:cubicBezTo>
                  <a:pt x="247" y="79"/>
                  <a:pt x="248" y="79"/>
                  <a:pt x="254" y="75"/>
                </a:cubicBezTo>
                <a:cubicBezTo>
                  <a:pt x="260" y="71"/>
                  <a:pt x="269" y="65"/>
                  <a:pt x="272" y="58"/>
                </a:cubicBezTo>
                <a:cubicBezTo>
                  <a:pt x="275" y="51"/>
                  <a:pt x="275" y="34"/>
                  <a:pt x="272" y="34"/>
                </a:cubicBezTo>
                <a:cubicBezTo>
                  <a:pt x="269" y="34"/>
                  <a:pt x="263" y="51"/>
                  <a:pt x="253" y="58"/>
                </a:cubicBezTo>
                <a:cubicBezTo>
                  <a:pt x="243" y="65"/>
                  <a:pt x="226" y="72"/>
                  <a:pt x="214" y="78"/>
                </a:cubicBezTo>
                <a:cubicBezTo>
                  <a:pt x="202" y="84"/>
                  <a:pt x="189" y="82"/>
                  <a:pt x="181" y="91"/>
                </a:cubicBezTo>
                <a:cubicBezTo>
                  <a:pt x="173" y="100"/>
                  <a:pt x="170" y="121"/>
                  <a:pt x="166" y="129"/>
                </a:cubicBezTo>
                <a:cubicBezTo>
                  <a:pt x="162" y="137"/>
                  <a:pt x="160" y="138"/>
                  <a:pt x="158" y="136"/>
                </a:cubicBezTo>
                <a:cubicBezTo>
                  <a:pt x="156" y="134"/>
                  <a:pt x="152" y="125"/>
                  <a:pt x="151" y="115"/>
                </a:cubicBezTo>
                <a:cubicBezTo>
                  <a:pt x="150" y="105"/>
                  <a:pt x="155" y="83"/>
                  <a:pt x="151" y="73"/>
                </a:cubicBezTo>
                <a:cubicBezTo>
                  <a:pt x="147" y="63"/>
                  <a:pt x="138" y="58"/>
                  <a:pt x="127" y="52"/>
                </a:cubicBezTo>
                <a:cubicBezTo>
                  <a:pt x="116" y="46"/>
                  <a:pt x="97" y="44"/>
                  <a:pt x="86" y="39"/>
                </a:cubicBezTo>
                <a:cubicBezTo>
                  <a:pt x="75" y="34"/>
                  <a:pt x="66" y="27"/>
                  <a:pt x="61" y="21"/>
                </a:cubicBezTo>
                <a:cubicBezTo>
                  <a:pt x="56" y="15"/>
                  <a:pt x="59" y="0"/>
                  <a:pt x="58" y="4"/>
                </a:cubicBezTo>
                <a:cubicBezTo>
                  <a:pt x="57" y="8"/>
                  <a:pt x="51" y="32"/>
                  <a:pt x="52" y="45"/>
                </a:cubicBezTo>
                <a:cubicBezTo>
                  <a:pt x="53" y="58"/>
                  <a:pt x="59" y="74"/>
                  <a:pt x="65" y="84"/>
                </a:cubicBezTo>
                <a:cubicBezTo>
                  <a:pt x="71" y="94"/>
                  <a:pt x="84" y="99"/>
                  <a:pt x="89" y="108"/>
                </a:cubicBezTo>
                <a:cubicBezTo>
                  <a:pt x="94" y="117"/>
                  <a:pt x="96" y="133"/>
                  <a:pt x="94" y="136"/>
                </a:cubicBezTo>
                <a:cubicBezTo>
                  <a:pt x="92" y="139"/>
                  <a:pt x="82" y="134"/>
                  <a:pt x="74" y="126"/>
                </a:cubicBezTo>
                <a:cubicBezTo>
                  <a:pt x="66" y="118"/>
                  <a:pt x="54" y="97"/>
                  <a:pt x="44" y="88"/>
                </a:cubicBezTo>
                <a:cubicBezTo>
                  <a:pt x="34" y="79"/>
                  <a:pt x="23" y="75"/>
                  <a:pt x="16" y="72"/>
                </a:cubicBezTo>
                <a:cubicBezTo>
                  <a:pt x="9" y="69"/>
                  <a:pt x="0" y="64"/>
                  <a:pt x="2" y="69"/>
                </a:cubicBezTo>
                <a:cubicBezTo>
                  <a:pt x="4" y="74"/>
                  <a:pt x="25" y="91"/>
                  <a:pt x="31" y="103"/>
                </a:cubicBezTo>
                <a:cubicBezTo>
                  <a:pt x="37" y="115"/>
                  <a:pt x="38" y="126"/>
                  <a:pt x="38" y="141"/>
                </a:cubicBezTo>
                <a:cubicBezTo>
                  <a:pt x="38" y="156"/>
                  <a:pt x="29" y="180"/>
                  <a:pt x="31" y="195"/>
                </a:cubicBezTo>
                <a:cubicBezTo>
                  <a:pt x="33" y="210"/>
                  <a:pt x="38" y="226"/>
                  <a:pt x="49" y="232"/>
                </a:cubicBezTo>
                <a:cubicBezTo>
                  <a:pt x="60" y="238"/>
                  <a:pt x="85" y="233"/>
                  <a:pt x="97" y="231"/>
                </a:cubicBezTo>
                <a:close/>
              </a:path>
            </a:pathLst>
          </a:custGeom>
          <a:gradFill rotWithShape="1">
            <a:gsLst>
              <a:gs pos="0">
                <a:srgbClr val="FCFC18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0511" name="AutoShape 31">
            <a:extLst>
              <a:ext uri="{FF2B5EF4-FFF2-40B4-BE49-F238E27FC236}">
                <a16:creationId xmlns:a16="http://schemas.microsoft.com/office/drawing/2014/main" id="{4D8CC10E-5943-4346-BF0A-2130D4601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24200"/>
            <a:ext cx="1143000" cy="457200"/>
          </a:xfrm>
          <a:prstGeom prst="wedgeRectCallout">
            <a:avLst>
              <a:gd name="adj1" fmla="val -135139"/>
              <a:gd name="adj2" fmla="val -159028"/>
            </a:avLst>
          </a:prstGeom>
          <a:solidFill>
            <a:srgbClr val="BBE0E3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200" b="1">
                <a:solidFill>
                  <a:srgbClr val="0000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Lê Hy, Trịnh Hưng 1512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vi-VN" sz="1200" b="1">
              <a:solidFill>
                <a:srgbClr val="0000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  <p:bldP spid="20486" grpId="0" animBg="1"/>
      <p:bldP spid="20487" grpId="0" animBg="1"/>
      <p:bldP spid="205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>
            <a:extLst>
              <a:ext uri="{FF2B5EF4-FFF2-40B4-BE49-F238E27FC236}">
                <a16:creationId xmlns:a16="http://schemas.microsoft.com/office/drawing/2014/main" id="{717D7B26-77A2-45FB-943A-DE2DADD71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34150"/>
            <a:ext cx="4032250" cy="309958"/>
          </a:xfrm>
          <a:prstGeom prst="rect">
            <a:avLst/>
          </a:prstGeom>
          <a:noFill/>
          <a:ln w="1908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9pPr>
          </a:lstStyle>
          <a:p>
            <a:pPr>
              <a:spcBef>
                <a:spcPts val="1500"/>
              </a:spcBef>
            </a:pPr>
            <a:r>
              <a:rPr lang="en-US" altLang="vi-VN" sz="1400" b="1">
                <a:latin typeface="Arial" panose="020B0604020202020204" pitchFamily="34" charset="0"/>
              </a:rPr>
              <a:t>Lược đồ phân chia Đàng Trong – Đàng Ngoài</a:t>
            </a: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F987C2D9-E394-4402-B16B-7C230BA3D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8" y="1484313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vi-VN" sz="2200" b="1" u="sng">
                <a:solidFill>
                  <a:srgbClr val="0000CC"/>
                </a:solidFill>
                <a:latin typeface="Arial" panose="020B0604020202020204" pitchFamily="34" charset="0"/>
              </a:rPr>
              <a:t>*Hậu quả:</a:t>
            </a:r>
          </a:p>
        </p:txBody>
      </p:sp>
      <p:sp>
        <p:nvSpPr>
          <p:cNvPr id="8202" name="Rectangle 10">
            <a:extLst>
              <a:ext uri="{FF2B5EF4-FFF2-40B4-BE49-F238E27FC236}">
                <a16:creationId xmlns:a16="http://schemas.microsoft.com/office/drawing/2014/main" id="{04EE5BFE-FE22-4AAE-B54F-F3324A7CD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1944689"/>
            <a:ext cx="304323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vi-VN" sz="2200">
                <a:latin typeface="Arial" panose="020B0604020202020204" pitchFamily="34" charset="0"/>
              </a:rPr>
              <a:t>- Đất nước bị chia cắt</a:t>
            </a:r>
          </a:p>
        </p:txBody>
      </p:sp>
      <p:sp>
        <p:nvSpPr>
          <p:cNvPr id="8205" name="Rectangle 13">
            <a:extLst>
              <a:ext uri="{FF2B5EF4-FFF2-40B4-BE49-F238E27FC236}">
                <a16:creationId xmlns:a16="http://schemas.microsoft.com/office/drawing/2014/main" id="{CA78FEC8-3792-407A-8D69-02ACC8458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564" y="2276475"/>
            <a:ext cx="3671887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vi-VN" sz="2200">
                <a:latin typeface="Arial" panose="020B0604020202020204" pitchFamily="34" charset="0"/>
              </a:rPr>
              <a:t>- Nhân dân bị đói khổ, li tán.</a:t>
            </a:r>
          </a:p>
        </p:txBody>
      </p:sp>
      <p:sp>
        <p:nvSpPr>
          <p:cNvPr id="8206" name="Text Box 14">
            <a:extLst>
              <a:ext uri="{FF2B5EF4-FFF2-40B4-BE49-F238E27FC236}">
                <a16:creationId xmlns:a16="http://schemas.microsoft.com/office/drawing/2014/main" id="{1777B35F-2BCD-43FA-BE5D-056AADEFF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050" y="404813"/>
            <a:ext cx="467995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vi-VN" altLang="vi-VN" sz="2200" b="1">
                <a:solidFill>
                  <a:schemeClr val="tx1"/>
                </a:solidFill>
                <a:latin typeface="Arial" panose="020B0604020202020204" pitchFamily="34" charset="0"/>
              </a:rPr>
              <a:t>*CHIẾN TRANH NAM-BẮC TRIỀU</a:t>
            </a:r>
          </a:p>
          <a:p>
            <a:pPr>
              <a:buClrTx/>
              <a:buFontTx/>
              <a:buNone/>
            </a:pPr>
            <a:r>
              <a:rPr lang="vi-VN" altLang="vi-VN" sz="2200" b="1">
                <a:solidFill>
                  <a:schemeClr val="tx1"/>
                </a:solidFill>
                <a:latin typeface="Arial" panose="020B0604020202020204" pitchFamily="34" charset="0"/>
              </a:rPr>
              <a:t>*CHIẾN TRANH TRỊNH-NGUYỄN</a:t>
            </a:r>
          </a:p>
        </p:txBody>
      </p:sp>
      <p:sp>
        <p:nvSpPr>
          <p:cNvPr id="8207" name="AutoShape 15">
            <a:extLst>
              <a:ext uri="{FF2B5EF4-FFF2-40B4-BE49-F238E27FC236}">
                <a16:creationId xmlns:a16="http://schemas.microsoft.com/office/drawing/2014/main" id="{3F64CD60-CB41-4971-86BB-BD696ECED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076" y="3154362"/>
            <a:ext cx="4038600" cy="2286000"/>
          </a:xfrm>
          <a:prstGeom prst="wedgeEllipseCallout">
            <a:avLst>
              <a:gd name="adj1" fmla="val -66037"/>
              <a:gd name="adj2" fmla="val 1389"/>
            </a:avLst>
          </a:prstGeom>
          <a:solidFill>
            <a:srgbClr val="FF99CC">
              <a:alpha val="76999"/>
            </a:srgbClr>
          </a:solidFill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vi-VN" sz="2600">
                <a:solidFill>
                  <a:srgbClr val="0000CC"/>
                </a:solidFill>
                <a:latin typeface="Arial" panose="020B0604020202020204" pitchFamily="34" charset="0"/>
              </a:rPr>
              <a:t>Em hãy nêu hậu quả của các cuộc chiến tranh </a:t>
            </a:r>
          </a:p>
          <a:p>
            <a:pPr algn="ctr">
              <a:buClrTx/>
              <a:buFontTx/>
              <a:buNone/>
            </a:pPr>
            <a:r>
              <a:rPr lang="en-US" altLang="vi-VN" sz="2600">
                <a:solidFill>
                  <a:srgbClr val="0000CC"/>
                </a:solidFill>
                <a:latin typeface="Arial" panose="020B0604020202020204" pitchFamily="34" charset="0"/>
              </a:rPr>
              <a:t>phong kiến?</a:t>
            </a:r>
          </a:p>
          <a:p>
            <a:pPr algn="ctr">
              <a:buClrTx/>
              <a:buFontTx/>
              <a:buNone/>
            </a:pPr>
            <a:endParaRPr lang="en-US" altLang="vi-VN" sz="26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8212" name="Picture 1">
            <a:extLst>
              <a:ext uri="{FF2B5EF4-FFF2-40B4-BE49-F238E27FC236}">
                <a16:creationId xmlns:a16="http://schemas.microsoft.com/office/drawing/2014/main" id="{C97919CD-0F2E-4214-B1BF-56942FFC5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995738" cy="6308725"/>
          </a:xfrm>
          <a:prstGeom prst="rect">
            <a:avLst/>
          </a:prstGeom>
          <a:noFill/>
          <a:ln w="9525">
            <a:solidFill>
              <a:srgbClr val="FFFF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3" name="Picture 21">
            <a:extLst>
              <a:ext uri="{FF2B5EF4-FFF2-40B4-BE49-F238E27FC236}">
                <a16:creationId xmlns:a16="http://schemas.microsoft.com/office/drawing/2014/main" id="{D3D20CD9-6324-4185-ABCD-F1B17E117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052513"/>
            <a:ext cx="50323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4" name="Picture 22">
            <a:extLst>
              <a:ext uri="{FF2B5EF4-FFF2-40B4-BE49-F238E27FC236}">
                <a16:creationId xmlns:a16="http://schemas.microsoft.com/office/drawing/2014/main" id="{D038CE8F-6624-425C-B951-63FE7F674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48375" flipV="1">
            <a:off x="3869532" y="2055020"/>
            <a:ext cx="879475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5" name="Picture 23">
            <a:extLst>
              <a:ext uri="{FF2B5EF4-FFF2-40B4-BE49-F238E27FC236}">
                <a16:creationId xmlns:a16="http://schemas.microsoft.com/office/drawing/2014/main" id="{0267A6AB-3E99-4C9A-90AA-8EFB205DF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4941888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1611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8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2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FAC3E26A-BCDD-4386-AB9D-7B914CF9A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019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Oval Callout 5">
            <a:extLst>
              <a:ext uri="{FF2B5EF4-FFF2-40B4-BE49-F238E27FC236}">
                <a16:creationId xmlns:a16="http://schemas.microsoft.com/office/drawing/2014/main" id="{254D551A-6535-45F9-900E-74C8219CC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133600"/>
            <a:ext cx="2209800" cy="838200"/>
          </a:xfrm>
          <a:prstGeom prst="wedgeEllipseCallout">
            <a:avLst>
              <a:gd name="adj1" fmla="val 49995"/>
              <a:gd name="adj2" fmla="val 2639"/>
            </a:avLst>
          </a:prstGeom>
          <a:solidFill>
            <a:srgbClr val="CC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ts val="800"/>
              </a:spcBef>
              <a:defRPr sz="2400" b="1" u="sng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defRPr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2pPr>
            <a:lvl3pPr>
              <a:spcBef>
                <a:spcPts val="600"/>
              </a:spcBef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3pPr>
            <a:lvl4pPr>
              <a:spcBef>
                <a:spcPts val="500"/>
              </a:spcBef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4pPr>
            <a:lvl5pPr>
              <a:spcBef>
                <a:spcPts val="500"/>
              </a:spcBef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 u="none">
                <a:solidFill>
                  <a:schemeClr val="tx1"/>
                </a:solidFill>
                <a:latin typeface="Arial" panose="020B0604020202020204" pitchFamily="34" charset="0"/>
                <a:sym typeface="Times New Roman" panose="02020603050405020304" pitchFamily="18" charset="0"/>
              </a:rPr>
              <a:t>Lê Duy Mật</a:t>
            </a: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  <a:sym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en-US" altLang="en-US" sz="1800" u="none">
                <a:solidFill>
                  <a:schemeClr val="tx1"/>
                </a:solidFill>
                <a:latin typeface="Arial" panose="020B0604020202020204" pitchFamily="34" charset="0"/>
                <a:sym typeface="Times New Roman" panose="02020603050405020304" pitchFamily="18" charset="0"/>
              </a:rPr>
              <a:t>1738-1770</a:t>
            </a:r>
            <a:endParaRPr lang="en-US" altLang="en-US" sz="1400" u="none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Oval Callout 6">
            <a:extLst>
              <a:ext uri="{FF2B5EF4-FFF2-40B4-BE49-F238E27FC236}">
                <a16:creationId xmlns:a16="http://schemas.microsoft.com/office/drawing/2014/main" id="{92BA1887-9E01-43F6-A6BB-C4BDA0623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6200"/>
            <a:ext cx="3492500" cy="838200"/>
          </a:xfrm>
          <a:prstGeom prst="wedgeEllipseCallout">
            <a:avLst>
              <a:gd name="adj1" fmla="val 11273"/>
              <a:gd name="adj2" fmla="val 45833"/>
            </a:avLst>
          </a:prstGeom>
          <a:solidFill>
            <a:srgbClr val="CCFF99"/>
          </a:solidFill>
          <a:ln w="38100">
            <a:solidFill>
              <a:srgbClr val="00CC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ts val="800"/>
              </a:spcBef>
              <a:defRPr sz="2400" b="1" u="sng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defRPr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2pPr>
            <a:lvl3pPr>
              <a:spcBef>
                <a:spcPts val="600"/>
              </a:spcBef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3pPr>
            <a:lvl4pPr>
              <a:spcBef>
                <a:spcPts val="500"/>
              </a:spcBef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4pPr>
            <a:lvl5pPr>
              <a:spcBef>
                <a:spcPts val="500"/>
              </a:spcBef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 u="none">
                <a:solidFill>
                  <a:schemeClr val="tx1"/>
                </a:solidFill>
                <a:latin typeface="Arial" panose="020B0604020202020204" pitchFamily="34" charset="0"/>
                <a:sym typeface="Times New Roman" panose="02020603050405020304" pitchFamily="18" charset="0"/>
              </a:rPr>
              <a:t>Nguyễn Dương Hưng 1737</a:t>
            </a:r>
            <a:endParaRPr lang="en-US" altLang="en-US" sz="1600" u="none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Oval Callout 7">
            <a:extLst>
              <a:ext uri="{FF2B5EF4-FFF2-40B4-BE49-F238E27FC236}">
                <a16:creationId xmlns:a16="http://schemas.microsoft.com/office/drawing/2014/main" id="{19D1A13E-4239-4C47-83F5-670885FA7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6" y="0"/>
            <a:ext cx="3635375" cy="1143000"/>
          </a:xfrm>
          <a:prstGeom prst="wedgeEllipseCallout">
            <a:avLst>
              <a:gd name="adj1" fmla="val -30130"/>
              <a:gd name="adj2" fmla="val 39583"/>
            </a:avLst>
          </a:prstGeom>
          <a:solidFill>
            <a:srgbClr val="CCFF99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ts val="800"/>
              </a:spcBef>
              <a:defRPr sz="2400" b="1" u="sng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defRPr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2pPr>
            <a:lvl3pPr>
              <a:spcBef>
                <a:spcPts val="600"/>
              </a:spcBef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3pPr>
            <a:lvl4pPr>
              <a:spcBef>
                <a:spcPts val="500"/>
              </a:spcBef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4pPr>
            <a:lvl5pPr>
              <a:spcBef>
                <a:spcPts val="500"/>
              </a:spcBef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600" u="none">
                <a:solidFill>
                  <a:schemeClr val="tx1"/>
                </a:solidFill>
                <a:latin typeface="Arial" panose="020B0604020202020204" pitchFamily="34" charset="0"/>
                <a:sym typeface="Times New Roman" panose="02020603050405020304" pitchFamily="18" charset="0"/>
              </a:rPr>
              <a:t>Nguyễn Danh Phương</a:t>
            </a:r>
          </a:p>
          <a:p>
            <a:pPr algn="ctr">
              <a:spcBef>
                <a:spcPct val="0"/>
              </a:spcBef>
            </a:pPr>
            <a:r>
              <a:rPr lang="en-US" altLang="en-US" sz="1600" u="none">
                <a:solidFill>
                  <a:schemeClr val="tx1"/>
                </a:solidFill>
                <a:latin typeface="Arial" panose="020B0604020202020204" pitchFamily="34" charset="0"/>
                <a:sym typeface="Times New Roman" panose="02020603050405020304" pitchFamily="18" charset="0"/>
              </a:rPr>
              <a:t>1740-1752</a:t>
            </a:r>
            <a:endParaRPr lang="en-US" altLang="en-US" sz="1600" u="none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342" name="Oval Callout 8">
            <a:extLst>
              <a:ext uri="{FF2B5EF4-FFF2-40B4-BE49-F238E27FC236}">
                <a16:creationId xmlns:a16="http://schemas.microsoft.com/office/drawing/2014/main" id="{712E444A-4776-425A-86A8-EC05E0B0D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133600"/>
            <a:ext cx="2971800" cy="838200"/>
          </a:xfrm>
          <a:prstGeom prst="wedgeEllipseCallout">
            <a:avLst>
              <a:gd name="adj1" fmla="val -40907"/>
              <a:gd name="adj2" fmla="val -29755"/>
            </a:avLst>
          </a:prstGeom>
          <a:solidFill>
            <a:srgbClr val="CCFF99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ts val="800"/>
              </a:spcBef>
              <a:defRPr sz="2400" b="1" u="sng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defRPr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2pPr>
            <a:lvl3pPr>
              <a:spcBef>
                <a:spcPts val="600"/>
              </a:spcBef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3pPr>
            <a:lvl4pPr>
              <a:spcBef>
                <a:spcPts val="500"/>
              </a:spcBef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4pPr>
            <a:lvl5pPr>
              <a:spcBef>
                <a:spcPts val="500"/>
              </a:spcBef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 u="none">
                <a:solidFill>
                  <a:schemeClr val="tx1"/>
                </a:solidFill>
                <a:sym typeface="Times New Roman" panose="02020603050405020304" pitchFamily="18" charset="0"/>
              </a:rPr>
              <a:t>Nguyễn Hữu Cầu</a:t>
            </a:r>
          </a:p>
          <a:p>
            <a:pPr algn="ctr">
              <a:spcBef>
                <a:spcPct val="0"/>
              </a:spcBef>
            </a:pPr>
            <a:r>
              <a:rPr lang="en-US" altLang="en-US" sz="1800" u="none">
                <a:solidFill>
                  <a:schemeClr val="tx1"/>
                </a:solidFill>
                <a:sym typeface="Times New Roman" panose="02020603050405020304" pitchFamily="18" charset="0"/>
              </a:rPr>
              <a:t>1741-1751</a:t>
            </a:r>
            <a:endParaRPr lang="en-US" altLang="en-US" sz="1400" u="none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14343" name="Straight Arrow Connector 15">
            <a:extLst>
              <a:ext uri="{FF2B5EF4-FFF2-40B4-BE49-F238E27FC236}">
                <a16:creationId xmlns:a16="http://schemas.microsoft.com/office/drawing/2014/main" id="{F9091ECD-8E58-485C-8C95-39A2F2A4A906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239000" y="2057400"/>
            <a:ext cx="381000" cy="495300"/>
          </a:xfrm>
          <a:prstGeom prst="straightConnector1">
            <a:avLst/>
          </a:prstGeom>
          <a:noFill/>
          <a:ln w="57150">
            <a:solidFill>
              <a:srgbClr val="00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4" name="Straight Arrow Connector 19">
            <a:extLst>
              <a:ext uri="{FF2B5EF4-FFF2-40B4-BE49-F238E27FC236}">
                <a16:creationId xmlns:a16="http://schemas.microsoft.com/office/drawing/2014/main" id="{2086C9BE-162B-497B-9738-B3BD66B89D6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781800" y="2286000"/>
            <a:ext cx="838200" cy="266700"/>
          </a:xfrm>
          <a:prstGeom prst="straightConnector1">
            <a:avLst/>
          </a:prstGeom>
          <a:noFill/>
          <a:ln w="57150">
            <a:solidFill>
              <a:srgbClr val="00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5" name="Straight Arrow Connector 21">
            <a:extLst>
              <a:ext uri="{FF2B5EF4-FFF2-40B4-BE49-F238E27FC236}">
                <a16:creationId xmlns:a16="http://schemas.microsoft.com/office/drawing/2014/main" id="{A86AF00D-3EF1-4240-9E30-150AE20E2C1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715000" y="2552700"/>
            <a:ext cx="1905000" cy="800100"/>
          </a:xfrm>
          <a:prstGeom prst="straightConnector1">
            <a:avLst/>
          </a:prstGeom>
          <a:noFill/>
          <a:ln w="57150">
            <a:solidFill>
              <a:srgbClr val="00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6" name="Straight Arrow Connector 23">
            <a:extLst>
              <a:ext uri="{FF2B5EF4-FFF2-40B4-BE49-F238E27FC236}">
                <a16:creationId xmlns:a16="http://schemas.microsoft.com/office/drawing/2014/main" id="{0C07802A-EB0C-4547-A3CF-74A3EDC70455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553200" y="1752600"/>
            <a:ext cx="1066800" cy="800100"/>
          </a:xfrm>
          <a:prstGeom prst="straightConnector1">
            <a:avLst/>
          </a:prstGeom>
          <a:noFill/>
          <a:ln w="57150">
            <a:solidFill>
              <a:srgbClr val="00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7" name="Oval Callout 32">
            <a:extLst>
              <a:ext uri="{FF2B5EF4-FFF2-40B4-BE49-F238E27FC236}">
                <a16:creationId xmlns:a16="http://schemas.microsoft.com/office/drawing/2014/main" id="{A10EF94E-8871-4A8D-AFEC-EA2C72FA4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505200"/>
            <a:ext cx="2971800" cy="838200"/>
          </a:xfrm>
          <a:prstGeom prst="wedgeEllipseCallout">
            <a:avLst>
              <a:gd name="adj1" fmla="val -40907"/>
              <a:gd name="adj2" fmla="val -29755"/>
            </a:avLst>
          </a:prstGeom>
          <a:solidFill>
            <a:srgbClr val="CCFF99"/>
          </a:solidFill>
          <a:ln w="38100">
            <a:solidFill>
              <a:srgbClr val="6600CC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ts val="800"/>
              </a:spcBef>
              <a:defRPr sz="2400" b="1" u="sng">
                <a:solidFill>
                  <a:srgbClr val="FF3300"/>
                </a:solidFill>
                <a:latin typeface="Times New Roman" panose="02020603050405020304" pitchFamily="18" charset="0"/>
              </a:defRPr>
            </a:lvl1pPr>
            <a:lvl2pPr>
              <a:spcBef>
                <a:spcPts val="700"/>
              </a:spcBef>
              <a:defRPr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2pPr>
            <a:lvl3pPr>
              <a:spcBef>
                <a:spcPts val="600"/>
              </a:spcBef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3pPr>
            <a:lvl4pPr>
              <a:spcBef>
                <a:spcPts val="500"/>
              </a:spcBef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4pPr>
            <a:lvl5pPr>
              <a:spcBef>
                <a:spcPts val="500"/>
              </a:spcBef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 u="none">
                <a:solidFill>
                  <a:schemeClr val="tx1"/>
                </a:solidFill>
                <a:sym typeface="Times New Roman" panose="02020603050405020304" pitchFamily="18" charset="0"/>
              </a:rPr>
              <a:t>Hoàng Công Chất</a:t>
            </a:r>
          </a:p>
          <a:p>
            <a:pPr algn="ctr">
              <a:spcBef>
                <a:spcPct val="0"/>
              </a:spcBef>
            </a:pPr>
            <a:r>
              <a:rPr lang="en-US" altLang="en-US" sz="1800" u="none">
                <a:solidFill>
                  <a:schemeClr val="tx1"/>
                </a:solidFill>
                <a:sym typeface="Times New Roman" panose="02020603050405020304" pitchFamily="18" charset="0"/>
              </a:rPr>
              <a:t>1739-1769</a:t>
            </a:r>
            <a:endParaRPr lang="en-US" altLang="en-US" sz="1400" u="none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14348" name="Straight Arrow Connector 34">
            <a:extLst>
              <a:ext uri="{FF2B5EF4-FFF2-40B4-BE49-F238E27FC236}">
                <a16:creationId xmlns:a16="http://schemas.microsoft.com/office/drawing/2014/main" id="{3DD2314F-0701-475F-9CA0-48260568DCB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477001" y="2209801"/>
            <a:ext cx="727075" cy="1465263"/>
          </a:xfrm>
          <a:prstGeom prst="straightConnector1">
            <a:avLst/>
          </a:prstGeom>
          <a:noFill/>
          <a:ln w="57150">
            <a:solidFill>
              <a:srgbClr val="66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9" name="Straight Arrow Connector 36">
            <a:extLst>
              <a:ext uri="{FF2B5EF4-FFF2-40B4-BE49-F238E27FC236}">
                <a16:creationId xmlns:a16="http://schemas.microsoft.com/office/drawing/2014/main" id="{F14F182B-5F13-426B-8C90-F49C2D6580D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048001" y="1524001"/>
            <a:ext cx="4156075" cy="2151063"/>
          </a:xfrm>
          <a:prstGeom prst="straightConnector1">
            <a:avLst/>
          </a:prstGeom>
          <a:noFill/>
          <a:ln w="57150">
            <a:solidFill>
              <a:srgbClr val="6600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0" name="Straight Arrow Connector 39">
            <a:extLst>
              <a:ext uri="{FF2B5EF4-FFF2-40B4-BE49-F238E27FC236}">
                <a16:creationId xmlns:a16="http://schemas.microsoft.com/office/drawing/2014/main" id="{F5B474CD-A9DD-4856-A8B7-70788A26BE1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480970" y="330995"/>
            <a:ext cx="579437" cy="1958975"/>
          </a:xfrm>
          <a:prstGeom prst="straightConnector1">
            <a:avLst/>
          </a:prstGeom>
          <a:noFill/>
          <a:ln w="57150">
            <a:solidFill>
              <a:srgbClr val="FF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1" name="Straight Arrow Connector 41">
            <a:extLst>
              <a:ext uri="{FF2B5EF4-FFF2-40B4-BE49-F238E27FC236}">
                <a16:creationId xmlns:a16="http://schemas.microsoft.com/office/drawing/2014/main" id="{0BF7D9BA-DDAD-4BDC-A5DF-3874D35A6E8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100513" y="442913"/>
            <a:ext cx="1101725" cy="1974850"/>
          </a:xfrm>
          <a:prstGeom prst="straightConnector1">
            <a:avLst/>
          </a:prstGeom>
          <a:noFill/>
          <a:ln w="57150">
            <a:solidFill>
              <a:srgbClr val="00CC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2" name="Straight Arrow Connector 43">
            <a:extLst>
              <a:ext uri="{FF2B5EF4-FFF2-40B4-BE49-F238E27FC236}">
                <a16:creationId xmlns:a16="http://schemas.microsoft.com/office/drawing/2014/main" id="{FA484EFB-28FC-4877-B294-A78A76E9F7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6200" y="2574926"/>
            <a:ext cx="1371600" cy="24447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6" name="Rectangle 18">
            <a:extLst>
              <a:ext uri="{FF2B5EF4-FFF2-40B4-BE49-F238E27FC236}">
                <a16:creationId xmlns:a16="http://schemas.microsoft.com/office/drawing/2014/main" id="{C3558C38-3625-44A0-8A2F-A97CEE619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6092825"/>
            <a:ext cx="8856662" cy="649288"/>
          </a:xfrm>
          <a:prstGeom prst="rec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200" b="1">
                <a:latin typeface="Arial" panose="020B0604020202020204" pitchFamily="34" charset="0"/>
                <a:sym typeface="Times New Roman" panose="02020603050405020304" pitchFamily="18" charset="0"/>
              </a:rPr>
              <a:t>Lược đồ các cuộc khởi nghĩa nông dân Đàng Ngoài thế kỷ XVIII</a:t>
            </a:r>
            <a:endParaRPr lang="en-US" altLang="vi-VN" sz="2200" b="1">
              <a:latin typeface="Arial" panose="020B0604020202020204" pitchFamily="34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7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ldLvl="0" animBg="1" autoUpdateAnimBg="0"/>
      <p:bldP spid="14340" grpId="0" bldLvl="0" animBg="1" autoUpdateAnimBg="0"/>
      <p:bldP spid="14341" grpId="0" bldLvl="0" animBg="1" autoUpdateAnimBg="0"/>
      <p:bldP spid="14342" grpId="0" bldLvl="0" animBg="1" autoUpdateAnimBg="0"/>
      <p:bldP spid="14343" grpId="0" animBg="1"/>
      <p:bldP spid="14344" grpId="0" animBg="1"/>
      <p:bldP spid="14345" grpId="0" animBg="1"/>
      <p:bldP spid="14346" grpId="0" animBg="1"/>
      <p:bldP spid="14347" grpId="0" bldLvl="0" animBg="1" autoUpdateAnimBg="0"/>
      <p:bldP spid="14348" grpId="0" animBg="1"/>
      <p:bldP spid="14349" grpId="0" animBg="1"/>
      <p:bldP spid="14350" grpId="0" animBg="1"/>
      <p:bldP spid="14351" grpId="0" animBg="1"/>
      <p:bldP spid="143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EA993228-5596-4B4B-A295-B4702F26D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4478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08DA342E-81E0-46F0-9A2E-29EBF865D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1336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9A00B286-E20F-4703-BF1D-F53B6533D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6" y="2362200"/>
            <a:ext cx="1616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8285782F-F56C-44DD-AE4C-F3AE88B49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6" y="4583113"/>
            <a:ext cx="3368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68EEB52F-4822-4058-9E23-0F67B40E4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52400"/>
            <a:ext cx="10725150" cy="707886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Lập</a:t>
            </a:r>
            <a:r>
              <a:rPr lang="en-US" altLang="vi-VN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bảng</a:t>
            </a:r>
            <a:r>
              <a:rPr lang="en-US" altLang="vi-VN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thống</a:t>
            </a:r>
            <a:r>
              <a:rPr lang="en-US" altLang="vi-VN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kê</a:t>
            </a:r>
            <a:r>
              <a:rPr lang="en-US" altLang="vi-VN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sự</a:t>
            </a:r>
            <a:r>
              <a:rPr lang="en-US" altLang="vi-VN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kiện</a:t>
            </a:r>
            <a:r>
              <a:rPr lang="en-US" altLang="vi-VN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vi-VN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đáng</a:t>
            </a:r>
            <a:r>
              <a:rPr lang="en-US" altLang="vi-VN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ghi</a:t>
            </a:r>
            <a:r>
              <a:rPr lang="en-US" altLang="vi-VN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vi-VN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lịch</a:t>
            </a:r>
            <a:r>
              <a:rPr lang="en-US" altLang="vi-VN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sử</a:t>
            </a:r>
            <a:r>
              <a:rPr lang="en-US" altLang="vi-VN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vi-VN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ta </a:t>
            </a:r>
            <a:r>
              <a:rPr lang="en-US" altLang="vi-VN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kỉ</a:t>
            </a:r>
            <a:r>
              <a:rPr lang="en-US" altLang="vi-VN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XVI -&gt; XVIII </a:t>
            </a:r>
            <a:r>
              <a:rPr lang="en-US" altLang="vi-VN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theo</a:t>
            </a:r>
            <a:r>
              <a:rPr lang="en-US" altLang="vi-VN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vi-VN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tự</a:t>
            </a:r>
            <a:r>
              <a:rPr lang="en-US" altLang="vi-VN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vi-VN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gian</a:t>
            </a:r>
            <a:r>
              <a:rPr lang="en-US" altLang="vi-VN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vi-VN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dung (</a:t>
            </a:r>
            <a:r>
              <a:rPr lang="en-US" altLang="vi-VN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niên</a:t>
            </a:r>
            <a:r>
              <a:rPr lang="en-US" altLang="vi-VN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vi-VN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sự</a:t>
            </a:r>
            <a:r>
              <a:rPr lang="en-US" altLang="vi-VN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kiện</a:t>
            </a:r>
            <a:r>
              <a:rPr lang="en-US" altLang="vi-VN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).</a:t>
            </a:r>
          </a:p>
        </p:txBody>
      </p:sp>
      <p:graphicFrame>
        <p:nvGraphicFramePr>
          <p:cNvPr id="15418" name="Group 58">
            <a:extLst>
              <a:ext uri="{FF2B5EF4-FFF2-40B4-BE49-F238E27FC236}">
                <a16:creationId xmlns:a16="http://schemas.microsoft.com/office/drawing/2014/main" id="{48A62B0A-D26A-4C38-AFF7-3F118DD9D6AC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379537" y="1301748"/>
          <a:ext cx="9890125" cy="5556252"/>
        </p:xfrm>
        <a:graphic>
          <a:graphicData uri="http://schemas.openxmlformats.org/drawingml/2006/table">
            <a:tbl>
              <a:tblPr/>
              <a:tblGrid>
                <a:gridCol w="1648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1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5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Niên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đại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Sự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kiện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5402" name="Text Box 42">
            <a:extLst>
              <a:ext uri="{FF2B5EF4-FFF2-40B4-BE49-F238E27FC236}">
                <a16:creationId xmlns:a16="http://schemas.microsoft.com/office/drawing/2014/main" id="{D8F11FF0-D2BE-46A2-9342-609266881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828801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>
                <a:solidFill>
                  <a:srgbClr val="0000FF"/>
                </a:solidFill>
              </a:rPr>
              <a:t>1511</a:t>
            </a:r>
          </a:p>
        </p:txBody>
      </p:sp>
      <p:sp>
        <p:nvSpPr>
          <p:cNvPr id="15403" name="Text Box 43">
            <a:extLst>
              <a:ext uri="{FF2B5EF4-FFF2-40B4-BE49-F238E27FC236}">
                <a16:creationId xmlns:a16="http://schemas.microsoft.com/office/drawing/2014/main" id="{4D5FC6DE-F99A-447E-89A7-E872689A3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362201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>
                <a:solidFill>
                  <a:srgbClr val="0000FF"/>
                </a:solidFill>
              </a:rPr>
              <a:t>1512</a:t>
            </a:r>
          </a:p>
        </p:txBody>
      </p:sp>
      <p:sp>
        <p:nvSpPr>
          <p:cNvPr id="15404" name="Text Box 44">
            <a:extLst>
              <a:ext uri="{FF2B5EF4-FFF2-40B4-BE49-F238E27FC236}">
                <a16:creationId xmlns:a16="http://schemas.microsoft.com/office/drawing/2014/main" id="{A1D906EE-8A91-4D39-927A-0CCE6BDA1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905001"/>
            <a:ext cx="510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>
                <a:solidFill>
                  <a:srgbClr val="0000FF"/>
                </a:solidFill>
              </a:rPr>
              <a:t>Khởi nghĩa Trần Tuân – Sơn Tây</a:t>
            </a:r>
          </a:p>
        </p:txBody>
      </p:sp>
      <p:sp>
        <p:nvSpPr>
          <p:cNvPr id="15405" name="Text Box 45">
            <a:extLst>
              <a:ext uri="{FF2B5EF4-FFF2-40B4-BE49-F238E27FC236}">
                <a16:creationId xmlns:a16="http://schemas.microsoft.com/office/drawing/2014/main" id="{F83E0BB2-1081-4EA6-A728-CD5A08022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438401"/>
            <a:ext cx="708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>
                <a:solidFill>
                  <a:srgbClr val="0000FF"/>
                </a:solidFill>
              </a:rPr>
              <a:t>Khởi nghĩa Lê Hy, Trịnh Hưng – Nghệ An, Thanh Hóa</a:t>
            </a:r>
          </a:p>
        </p:txBody>
      </p:sp>
      <p:sp>
        <p:nvSpPr>
          <p:cNvPr id="15406" name="Text Box 46">
            <a:extLst>
              <a:ext uri="{FF2B5EF4-FFF2-40B4-BE49-F238E27FC236}">
                <a16:creationId xmlns:a16="http://schemas.microsoft.com/office/drawing/2014/main" id="{CC14F455-3C5E-46D3-8373-FA41B4D0E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971801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>
                <a:solidFill>
                  <a:srgbClr val="0000FF"/>
                </a:solidFill>
              </a:rPr>
              <a:t>1515</a:t>
            </a:r>
          </a:p>
        </p:txBody>
      </p:sp>
      <p:sp>
        <p:nvSpPr>
          <p:cNvPr id="15407" name="Text Box 47">
            <a:extLst>
              <a:ext uri="{FF2B5EF4-FFF2-40B4-BE49-F238E27FC236}">
                <a16:creationId xmlns:a16="http://schemas.microsoft.com/office/drawing/2014/main" id="{725ECF79-74FB-40AC-82DD-39AA92605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971801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>
                <a:solidFill>
                  <a:srgbClr val="0000FF"/>
                </a:solidFill>
              </a:rPr>
              <a:t>Khởi nghĩa Phùng Chương – Tam Đảo</a:t>
            </a:r>
          </a:p>
        </p:txBody>
      </p:sp>
      <p:sp>
        <p:nvSpPr>
          <p:cNvPr id="15408" name="Text Box 48">
            <a:extLst>
              <a:ext uri="{FF2B5EF4-FFF2-40B4-BE49-F238E27FC236}">
                <a16:creationId xmlns:a16="http://schemas.microsoft.com/office/drawing/2014/main" id="{A8148FD7-41AE-429A-AE76-F44519916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505201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>
                <a:solidFill>
                  <a:srgbClr val="0000FF"/>
                </a:solidFill>
              </a:rPr>
              <a:t>1516</a:t>
            </a:r>
          </a:p>
        </p:txBody>
      </p:sp>
      <p:sp>
        <p:nvSpPr>
          <p:cNvPr id="15409" name="Text Box 49">
            <a:extLst>
              <a:ext uri="{FF2B5EF4-FFF2-40B4-BE49-F238E27FC236}">
                <a16:creationId xmlns:a16="http://schemas.microsoft.com/office/drawing/2014/main" id="{756F3AA3-B6C4-4FE2-B840-A4EA6CBA8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505201"/>
            <a:ext cx="678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>
                <a:solidFill>
                  <a:srgbClr val="0000FF"/>
                </a:solidFill>
              </a:rPr>
              <a:t>Khởi nghĩa Trần Cảo – Đông Triều ( Quảng Ninh)</a:t>
            </a:r>
          </a:p>
        </p:txBody>
      </p:sp>
      <p:sp>
        <p:nvSpPr>
          <p:cNvPr id="15410" name="Text Box 50">
            <a:extLst>
              <a:ext uri="{FF2B5EF4-FFF2-40B4-BE49-F238E27FC236}">
                <a16:creationId xmlns:a16="http://schemas.microsoft.com/office/drawing/2014/main" id="{F66FED65-9CB3-4E9C-B657-72E3783A6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9624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>
                <a:solidFill>
                  <a:srgbClr val="0000FF"/>
                </a:solidFill>
              </a:rPr>
              <a:t>1527-1592</a:t>
            </a:r>
          </a:p>
        </p:txBody>
      </p:sp>
      <p:sp>
        <p:nvSpPr>
          <p:cNvPr id="15411" name="Text Box 51">
            <a:extLst>
              <a:ext uri="{FF2B5EF4-FFF2-40B4-BE49-F238E27FC236}">
                <a16:creationId xmlns:a16="http://schemas.microsoft.com/office/drawing/2014/main" id="{6AEDF033-77C1-44D7-A106-E8D79B7ED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962401"/>
            <a:ext cx="6096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>
                <a:solidFill>
                  <a:srgbClr val="0000FF"/>
                </a:solidFill>
              </a:rPr>
              <a:t>Chiến tranh Nam – Bắc triều</a:t>
            </a:r>
          </a:p>
        </p:txBody>
      </p:sp>
      <p:sp>
        <p:nvSpPr>
          <p:cNvPr id="15412" name="Text Box 52">
            <a:extLst>
              <a:ext uri="{FF2B5EF4-FFF2-40B4-BE49-F238E27FC236}">
                <a16:creationId xmlns:a16="http://schemas.microsoft.com/office/drawing/2014/main" id="{99B558DF-1028-4F0B-B699-FC755B871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19601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>
                <a:solidFill>
                  <a:srgbClr val="0000FF"/>
                </a:solidFill>
              </a:rPr>
              <a:t> 1627-1672</a:t>
            </a:r>
          </a:p>
        </p:txBody>
      </p:sp>
      <p:sp>
        <p:nvSpPr>
          <p:cNvPr id="15413" name="Text Box 53">
            <a:extLst>
              <a:ext uri="{FF2B5EF4-FFF2-40B4-BE49-F238E27FC236}">
                <a16:creationId xmlns:a16="http://schemas.microsoft.com/office/drawing/2014/main" id="{48FC0C67-3453-49F4-A1D6-9F4DF9F44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419601"/>
            <a:ext cx="723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>
                <a:solidFill>
                  <a:srgbClr val="0000FF"/>
                </a:solidFill>
              </a:rPr>
              <a:t>Chiến tranh Trịnh – Nguyễn và sự chia cắt Đàng Trong – Đàng Ngoài</a:t>
            </a:r>
          </a:p>
        </p:txBody>
      </p:sp>
      <p:sp>
        <p:nvSpPr>
          <p:cNvPr id="15414" name="Text Box 54">
            <a:extLst>
              <a:ext uri="{FF2B5EF4-FFF2-40B4-BE49-F238E27FC236}">
                <a16:creationId xmlns:a16="http://schemas.microsoft.com/office/drawing/2014/main" id="{30F0D6C0-1D95-4D01-8CDB-109403CC1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953001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>
                <a:solidFill>
                  <a:srgbClr val="0000FF"/>
                </a:solidFill>
              </a:rPr>
              <a:t>1737</a:t>
            </a:r>
          </a:p>
        </p:txBody>
      </p:sp>
      <p:sp>
        <p:nvSpPr>
          <p:cNvPr id="15415" name="Text Box 55">
            <a:extLst>
              <a:ext uri="{FF2B5EF4-FFF2-40B4-BE49-F238E27FC236}">
                <a16:creationId xmlns:a16="http://schemas.microsoft.com/office/drawing/2014/main" id="{C95790F5-0E43-4E31-922F-2133EDBEE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953001"/>
            <a:ext cx="701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>
                <a:solidFill>
                  <a:srgbClr val="0000FF"/>
                </a:solidFill>
              </a:rPr>
              <a:t>Khởi nghĩa Nguyễn Dương Hưng – Sơn Tây</a:t>
            </a:r>
          </a:p>
        </p:txBody>
      </p:sp>
      <p:sp>
        <p:nvSpPr>
          <p:cNvPr id="15419" name="Text Box 59">
            <a:extLst>
              <a:ext uri="{FF2B5EF4-FFF2-40B4-BE49-F238E27FC236}">
                <a16:creationId xmlns:a16="http://schemas.microsoft.com/office/drawing/2014/main" id="{6D7DD44E-554E-4BE0-B507-81ECA6574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410201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>
                <a:solidFill>
                  <a:srgbClr val="0000FF"/>
                </a:solidFill>
              </a:rPr>
              <a:t>1738-1770</a:t>
            </a:r>
          </a:p>
        </p:txBody>
      </p:sp>
      <p:sp>
        <p:nvSpPr>
          <p:cNvPr id="15420" name="Text Box 60">
            <a:extLst>
              <a:ext uri="{FF2B5EF4-FFF2-40B4-BE49-F238E27FC236}">
                <a16:creationId xmlns:a16="http://schemas.microsoft.com/office/drawing/2014/main" id="{48A99602-058A-4975-8D2B-C58064A9D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410201"/>
            <a:ext cx="670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>
                <a:solidFill>
                  <a:srgbClr val="0000FF"/>
                </a:solidFill>
              </a:rPr>
              <a:t>Khởi nghĩa Lê Duy Mật – Nghệ An, Thanh Hóa</a:t>
            </a:r>
          </a:p>
        </p:txBody>
      </p:sp>
      <p:sp>
        <p:nvSpPr>
          <p:cNvPr id="15421" name="Text Box 61">
            <a:extLst>
              <a:ext uri="{FF2B5EF4-FFF2-40B4-BE49-F238E27FC236}">
                <a16:creationId xmlns:a16="http://schemas.microsoft.com/office/drawing/2014/main" id="{7FF9D1B4-16EF-42CC-8199-DD2EEAE1F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943601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>
                <a:solidFill>
                  <a:srgbClr val="0000FF"/>
                </a:solidFill>
              </a:rPr>
              <a:t>1740-1751</a:t>
            </a:r>
          </a:p>
        </p:txBody>
      </p:sp>
      <p:sp>
        <p:nvSpPr>
          <p:cNvPr id="15422" name="Text Box 62">
            <a:extLst>
              <a:ext uri="{FF2B5EF4-FFF2-40B4-BE49-F238E27FC236}">
                <a16:creationId xmlns:a16="http://schemas.microsoft.com/office/drawing/2014/main" id="{6F7A012F-E716-4259-AA63-83C0E5474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867401"/>
            <a:ext cx="617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>
                <a:solidFill>
                  <a:srgbClr val="0000FF"/>
                </a:solidFill>
              </a:rPr>
              <a:t>Khởi nghĩa Nguyễn Danh Phương – Tam Đảo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54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15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20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2" grpId="0"/>
      <p:bldP spid="15403" grpId="0"/>
      <p:bldP spid="15404" grpId="0"/>
      <p:bldP spid="15405" grpId="0"/>
      <p:bldP spid="15406" grpId="0"/>
      <p:bldP spid="15407" grpId="0"/>
      <p:bldP spid="15408" grpId="0"/>
      <p:bldP spid="15409" grpId="0"/>
      <p:bldP spid="15410" grpId="0"/>
      <p:bldP spid="15411" grpId="0"/>
      <p:bldP spid="15412" grpId="0"/>
      <p:bldP spid="15413" grpId="0"/>
      <p:bldP spid="15414" grpId="0"/>
      <p:bldP spid="15415" grpId="0"/>
      <p:bldP spid="15419" grpId="0"/>
      <p:bldP spid="15420" grpId="0"/>
      <p:bldP spid="15421" grpId="0"/>
      <p:bldP spid="154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extLst>
              <a:ext uri="{FF2B5EF4-FFF2-40B4-BE49-F238E27FC236}">
                <a16:creationId xmlns:a16="http://schemas.microsoft.com/office/drawing/2014/main" id="{BDDD61F3-BBD7-4BAD-BA13-8699FF4FA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  <a:prstGeom prst="flowChartTerminator">
            <a:avLst/>
          </a:prstGeom>
          <a:solidFill>
            <a:schemeClr val="tx1"/>
          </a:solidFill>
          <a:ln>
            <a:solidFill>
              <a:srgbClr val="3366FF"/>
            </a:solidFill>
          </a:ln>
        </p:spPr>
        <p:txBody>
          <a:bodyPr wrap="none"/>
          <a:lstStyle/>
          <a:p>
            <a:pPr marL="742950" indent="-742950"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Nguyên nhân Lê Lợi dựng cờ khởi nghĩa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E3CA08D2-E4C1-46D3-8064-0540923129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76400"/>
            <a:ext cx="4495800" cy="1828800"/>
          </a:xfrm>
          <a:prstGeom prst="flowChartTerminator">
            <a:avLst/>
          </a:prstGeom>
          <a:solidFill>
            <a:schemeClr val="tx1"/>
          </a:solidFill>
          <a:ln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SzPct val="60000"/>
              <a:buFont typeface="Wingdings" panose="05000000000000000000" pitchFamily="2" charset="2"/>
              <a:buChar char="u"/>
            </a:pPr>
            <a:r>
              <a:rPr lang="en-US" altLang="en-US" sz="2400" b="1">
                <a:solidFill>
                  <a:srgbClr val="FF9900"/>
                </a:solidFill>
                <a:latin typeface="Century Schoolbook" panose="02040604050505020304" pitchFamily="18" charset="0"/>
                <a:hlinkClick r:id="rId2" action="ppaction://hlinksldjump"/>
              </a:rPr>
              <a:t>A:</a:t>
            </a:r>
            <a:r>
              <a:rPr lang="en-US" altLang="en-US" sz="2400" b="1">
                <a:solidFill>
                  <a:srgbClr val="FF99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Vì Lê Lợi là hào trưởng </a:t>
            </a:r>
          </a:p>
          <a:p>
            <a:pPr eaLnBrk="1" hangingPunct="1">
              <a:buSzPct val="60000"/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 có.</a:t>
            </a:r>
            <a:endParaRPr lang="en-US" altLang="en-US" sz="2400">
              <a:latin typeface="Century Schoolbook" panose="02040604050505020304" pitchFamily="18" charset="0"/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0F345E45-8174-4762-8335-2DF7FF5CF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524000"/>
            <a:ext cx="4572000" cy="2057400"/>
          </a:xfrm>
          <a:prstGeom prst="flowChartTerminator">
            <a:avLst/>
          </a:prstGeom>
          <a:solidFill>
            <a:schemeClr val="tx1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Pct val="60000"/>
              <a:buFont typeface="Wingdings" panose="05000000000000000000" pitchFamily="2" charset="2"/>
              <a:buChar char="u"/>
            </a:pPr>
            <a:r>
              <a:rPr lang="en-US" altLang="en-US" sz="2400" b="1">
                <a:solidFill>
                  <a:srgbClr val="FF9900"/>
                </a:solidFill>
                <a:latin typeface="Century Schoolbook" panose="02040604050505020304" pitchFamily="18" charset="0"/>
                <a:hlinkClick r:id="rId2" action="ppaction://hlinksldjump"/>
              </a:rPr>
              <a:t>B:</a:t>
            </a:r>
            <a:r>
              <a:rPr lang="en-US" altLang="en-US" sz="2400" b="1">
                <a:solidFill>
                  <a:srgbClr val="FF99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Vì Lê Lợi muốn để lại</a:t>
            </a:r>
          </a:p>
          <a:p>
            <a:pPr eaLnBrk="1" hangingPunct="1">
              <a:spcBef>
                <a:spcPct val="20000"/>
              </a:spcBef>
              <a:buClrTx/>
              <a:buSzPct val="60000"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tiếng thơm cho muôn đời”.</a:t>
            </a:r>
            <a:endParaRPr lang="en-US" altLang="en-US" sz="2400">
              <a:latin typeface="Century Schoolbook" panose="02040604050505020304" pitchFamily="18" charset="0"/>
            </a:endParaRP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0E9A5440-F5CA-4B3B-AA03-6DF10C61F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810000"/>
            <a:ext cx="4267200" cy="2209800"/>
          </a:xfrm>
          <a:prstGeom prst="flowChartTerminator">
            <a:avLst/>
          </a:prstGeom>
          <a:solidFill>
            <a:schemeClr val="tx1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Pct val="60000"/>
              <a:buFont typeface="Wingdings" panose="05000000000000000000" pitchFamily="2" charset="2"/>
              <a:buChar char="u"/>
            </a:pPr>
            <a:r>
              <a:rPr lang="en-US" altLang="en-US" sz="2400" b="1">
                <a:solidFill>
                  <a:srgbClr val="FF9900"/>
                </a:solidFill>
                <a:latin typeface="Century Schoolbook" panose="02040604050505020304" pitchFamily="18" charset="0"/>
                <a:hlinkClick r:id="rId2" action="ppaction://hlinksldjump"/>
              </a:rPr>
              <a:t>C:</a:t>
            </a:r>
            <a:r>
              <a:rPr lang="en-US" altLang="en-US" sz="2400" b="1">
                <a:solidFill>
                  <a:srgbClr val="FF99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Vì đau lòng trước </a:t>
            </a:r>
          </a:p>
          <a:p>
            <a:pPr eaLnBrk="1" hangingPunct="1">
              <a:spcBef>
                <a:spcPct val="20000"/>
              </a:spcBef>
              <a:buClrTx/>
              <a:buSzPct val="60000"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nước mất, nhân</a:t>
            </a:r>
          </a:p>
          <a:p>
            <a:pPr eaLnBrk="1" hangingPunct="1">
              <a:spcBef>
                <a:spcPct val="20000"/>
              </a:spcBef>
              <a:buClrTx/>
              <a:buSzPct val="60000"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dân lầm than.</a:t>
            </a:r>
            <a:endParaRPr lang="en-US" altLang="en-US" sz="2400">
              <a:latin typeface="Century Schoolbook" panose="02040604050505020304" pitchFamily="18" charset="0"/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32E85BD2-8DEB-43BC-9DDF-686518690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886200"/>
            <a:ext cx="4495800" cy="2286000"/>
          </a:xfrm>
          <a:prstGeom prst="flowChartTerminator">
            <a:avLst/>
          </a:prstGeom>
          <a:solidFill>
            <a:schemeClr val="tx1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Tx/>
              <a:buSzPct val="60000"/>
              <a:buFont typeface="Wingdings" panose="05000000000000000000" pitchFamily="2" charset="2"/>
              <a:buChar char="u"/>
            </a:pPr>
            <a:r>
              <a:rPr lang="en-US" altLang="en-US" sz="2400" b="1">
                <a:solidFill>
                  <a:srgbClr val="FF9900"/>
                </a:solidFill>
                <a:latin typeface="Century Schoolbook" panose="02040604050505020304" pitchFamily="18" charset="0"/>
                <a:hlinkClick r:id="rId2" action="ppaction://hlinksldjump"/>
              </a:rPr>
              <a:t>D:</a:t>
            </a:r>
            <a:r>
              <a:rPr lang="en-US" altLang="en-US" sz="2400" b="1">
                <a:solidFill>
                  <a:srgbClr val="FF99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Cả ba lí do trên.</a:t>
            </a:r>
            <a:r>
              <a:rPr lang="en-US" altLang="en-US" sz="2400" b="1">
                <a:solidFill>
                  <a:srgbClr val="FF9900"/>
                </a:solidFill>
                <a:latin typeface="Century Schoolbook" panose="02040604050505020304" pitchFamily="18" charset="0"/>
              </a:rPr>
              <a:t> </a:t>
            </a:r>
            <a:endParaRPr lang="en-US" altLang="en-US" sz="2400">
              <a:latin typeface="Century Schoolbook" panose="02040604050505020304" pitchFamily="18" charset="0"/>
            </a:endParaRPr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CE00EC5D-FA13-41F0-89F8-7E93977B291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057400" y="4191000"/>
            <a:ext cx="685800" cy="53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5" grpId="0" build="p" animBg="1"/>
      <p:bldP spid="6" grpId="0" animBg="1"/>
      <p:bldP spid="7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5" name="Picture 7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1" y="1079473"/>
            <a:ext cx="4625975" cy="205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6" name="Picture 8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2503277"/>
            <a:ext cx="4727576" cy="119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7" name="Picture 9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6" y="3616104"/>
            <a:ext cx="4371975" cy="102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8" name="Picture 10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93" y="3305175"/>
            <a:ext cx="4619626" cy="282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E4273C7E-E58C-49C4-92B6-7B7F44A982E6}"/>
              </a:ext>
            </a:extLst>
          </p:cNvPr>
          <p:cNvSpPr txBox="1">
            <a:spLocks noChangeArrowheads="1"/>
          </p:cNvSpPr>
          <p:nvPr/>
        </p:nvSpPr>
        <p:spPr>
          <a:xfrm>
            <a:off x="1587501" y="292362"/>
            <a:ext cx="10318750" cy="83316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Chủ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đề</a:t>
            </a:r>
            <a:r>
              <a:rPr lang="en-US" altLang="en-US" sz="2800" b="1" dirty="0">
                <a:solidFill>
                  <a:srgbClr val="0000FF"/>
                </a:solidFill>
              </a:rPr>
              <a:t> 8: </a:t>
            </a:r>
            <a:r>
              <a:rPr lang="en-US" altLang="en-US" sz="2800" b="1" dirty="0" err="1">
                <a:solidFill>
                  <a:srgbClr val="0000FF"/>
                </a:solidFill>
              </a:rPr>
              <a:t>Cuộc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khởi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nghĩa</a:t>
            </a:r>
            <a:r>
              <a:rPr lang="en-US" altLang="en-US" sz="2800" b="1" dirty="0">
                <a:solidFill>
                  <a:srgbClr val="0000FF"/>
                </a:solidFill>
              </a:rPr>
              <a:t> Lam </a:t>
            </a:r>
            <a:r>
              <a:rPr lang="en-US" altLang="en-US" sz="2800" b="1" dirty="0" err="1">
                <a:solidFill>
                  <a:srgbClr val="0000FF"/>
                </a:solidFill>
              </a:rPr>
              <a:t>Sơn</a:t>
            </a:r>
            <a:r>
              <a:rPr lang="en-US" altLang="en-US" sz="2800" b="1" dirty="0">
                <a:solidFill>
                  <a:srgbClr val="0000FF"/>
                </a:solidFill>
              </a:rPr>
              <a:t> (1418-1427)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0B1AD16-5C7C-4963-BA87-F187DCBBED45}"/>
              </a:ext>
            </a:extLst>
          </p:cNvPr>
          <p:cNvSpPr/>
          <p:nvPr/>
        </p:nvSpPr>
        <p:spPr>
          <a:xfrm>
            <a:off x="6096000" y="1773172"/>
            <a:ext cx="4937920" cy="294222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>
                <a:solidFill>
                  <a:srgbClr val="0000FF"/>
                </a:solidFill>
              </a:rPr>
              <a:t>Lê </a:t>
            </a:r>
            <a:r>
              <a:rPr lang="en-US" altLang="en-US" sz="3200" b="1" dirty="0" err="1">
                <a:solidFill>
                  <a:srgbClr val="0000FF"/>
                </a:solidFill>
              </a:rPr>
              <a:t>Lợi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dựng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cờ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khởi</a:t>
            </a:r>
            <a:r>
              <a:rPr lang="en-US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</a:rPr>
              <a:t>nghĩa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36949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3E61A0A9-5EEC-4523-B287-272628ADAE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prstGeom prst="flowChartTerminator">
            <a:avLst/>
          </a:prstGeom>
          <a:solidFill>
            <a:schemeClr val="tx1"/>
          </a:solidFill>
          <a:ln>
            <a:solidFill>
              <a:srgbClr val="3366FF"/>
            </a:solidFill>
          </a:ln>
        </p:spPr>
        <p:txBody>
          <a:bodyPr wrap="none" rtlCol="0">
            <a:normAutofit fontScale="90000"/>
          </a:bodyPr>
          <a:lstStyle/>
          <a:p>
            <a:pPr marL="742950" indent="-742950"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Quốc hiệu của nước ta dưới thời</a:t>
            </a:r>
            <a:b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 sơ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329B2379-8F9B-4D8C-943F-4162464FA5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2047875"/>
            <a:ext cx="3581400" cy="1524000"/>
          </a:xfrm>
          <a:prstGeom prst="flowChartTerminator">
            <a:avLst/>
          </a:prstGeom>
          <a:solidFill>
            <a:schemeClr val="tx1"/>
          </a:solidFill>
          <a:ln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SzPct val="60000"/>
              <a:buFont typeface="Wingdings" panose="05000000000000000000" pitchFamily="2" charset="2"/>
              <a:buChar char="u"/>
            </a:pPr>
            <a:r>
              <a:rPr lang="en-US" altLang="en-US" sz="2400" b="1">
                <a:solidFill>
                  <a:srgbClr val="FF9900"/>
                </a:solidFill>
                <a:latin typeface="Century Schoolbook" panose="02040604050505020304" pitchFamily="18" charset="0"/>
                <a:hlinkClick r:id="rId2" action="ppaction://hlinksldjump"/>
              </a:rPr>
              <a:t>A:</a:t>
            </a:r>
            <a:r>
              <a:rPr lang="en-US" altLang="en-US" sz="2400" b="1">
                <a:solidFill>
                  <a:srgbClr val="FF99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Đại Ngu.</a:t>
            </a:r>
            <a:r>
              <a:rPr lang="en-US" altLang="en-US" sz="2400" b="1">
                <a:solidFill>
                  <a:srgbClr val="FF9900"/>
                </a:solidFill>
                <a:latin typeface="Century Schoolbook" panose="02040604050505020304" pitchFamily="18" charset="0"/>
              </a:rPr>
              <a:t> </a:t>
            </a:r>
            <a:endParaRPr lang="en-US" altLang="en-US" sz="2400">
              <a:latin typeface="Century Schoolbook" panose="02040604050505020304" pitchFamily="18" charset="0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208201FD-D7D3-459D-9DFC-95CB70BC0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286000"/>
            <a:ext cx="3962400" cy="1143000"/>
          </a:xfrm>
          <a:prstGeom prst="flowChartTerminator">
            <a:avLst/>
          </a:prstGeom>
          <a:solidFill>
            <a:schemeClr val="tx1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60000"/>
              <a:buFont typeface="Wingdings" panose="05000000000000000000" pitchFamily="2" charset="2"/>
              <a:buChar char="u"/>
            </a:pPr>
            <a:r>
              <a:rPr lang="en-US" altLang="en-US" sz="24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B:</a:t>
            </a:r>
            <a:r>
              <a:rPr lang="en-US" altLang="en-US" sz="24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Việt.</a:t>
            </a: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78C51E9A-FF77-4CF6-A7A3-F07617E26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191000"/>
            <a:ext cx="3886200" cy="1143000"/>
          </a:xfrm>
          <a:prstGeom prst="flowChartTerminator">
            <a:avLst/>
          </a:prstGeom>
          <a:solidFill>
            <a:schemeClr val="tx1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60000"/>
              <a:buFont typeface="Wingdings" panose="05000000000000000000" pitchFamily="2" charset="2"/>
              <a:buChar char="u"/>
            </a:pPr>
            <a:r>
              <a:rPr lang="en-US" altLang="en-US" sz="24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C:</a:t>
            </a:r>
            <a:r>
              <a:rPr lang="en-US" altLang="en-US" sz="24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Cồ Việt. 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0BF72A18-7B1F-4E4B-8C11-DA83415AA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038600"/>
            <a:ext cx="3886200" cy="1143000"/>
          </a:xfrm>
          <a:prstGeom prst="flowChartTerminator">
            <a:avLst/>
          </a:prstGeom>
          <a:solidFill>
            <a:schemeClr val="tx1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60000"/>
              <a:buFont typeface="Wingdings" panose="05000000000000000000" pitchFamily="2" charset="2"/>
              <a:buChar char="u"/>
            </a:pPr>
            <a:r>
              <a:rPr lang="en-US" altLang="en-US" sz="2400" b="1">
                <a:solidFill>
                  <a:srgbClr val="FF9900"/>
                </a:solidFill>
                <a:latin typeface="Century Schoolbook" panose="02040604050505020304" pitchFamily="18" charset="0"/>
                <a:hlinkClick r:id="rId2" action="ppaction://hlinksldjump"/>
              </a:rPr>
              <a:t>D:</a:t>
            </a:r>
            <a:r>
              <a:rPr lang="en-US" altLang="en-US" sz="2400" b="1">
                <a:solidFill>
                  <a:srgbClr val="FF99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Nam.</a:t>
            </a:r>
            <a:endParaRPr lang="en-US" altLang="en-US" sz="2400">
              <a:latin typeface="Century Schoolbook" panose="02040604050505020304" pitchFamily="18" charset="0"/>
            </a:endParaRPr>
          </a:p>
        </p:txBody>
      </p:sp>
      <p:sp>
        <p:nvSpPr>
          <p:cNvPr id="9" name="Oval 13">
            <a:extLst>
              <a:ext uri="{FF2B5EF4-FFF2-40B4-BE49-F238E27FC236}">
                <a16:creationId xmlns:a16="http://schemas.microsoft.com/office/drawing/2014/main" id="{413AA37F-6BB0-4FD3-A21B-B654A539363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638925" y="2590800"/>
            <a:ext cx="685800" cy="53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B56D6DEF-ABAD-4440-AA09-CDA146C69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2925" y="624110"/>
            <a:ext cx="9294275" cy="1280890"/>
          </a:xfrm>
          <a:prstGeom prst="flowChartTerminator">
            <a:avLst/>
          </a:prstGeom>
          <a:solidFill>
            <a:schemeClr val="tx1"/>
          </a:solidFill>
          <a:ln>
            <a:solidFill>
              <a:srgbClr val="3366FF"/>
            </a:solidFill>
          </a:ln>
        </p:spPr>
        <p:txBody>
          <a:bodyPr wrap="none" rtlCol="0">
            <a:normAutofit/>
          </a:bodyPr>
          <a:lstStyle/>
          <a:p>
            <a:pPr marL="742950" indent="-742950"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Quân đội thời  Lê sơ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gồm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bộ phận</a:t>
            </a:r>
            <a:endParaRPr lang="vi-VN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6EA02C39-3F4E-44DA-BBE9-FB97C122F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28800"/>
            <a:ext cx="4343400" cy="1447800"/>
          </a:xfrm>
          <a:prstGeom prst="flowChartTerminator">
            <a:avLst/>
          </a:prstGeom>
          <a:solidFill>
            <a:schemeClr val="tx1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60000"/>
              <a:buFont typeface="Wingdings" panose="05000000000000000000" pitchFamily="2" charset="2"/>
              <a:buChar char="u"/>
            </a:pPr>
            <a:r>
              <a:rPr lang="en-US" altLang="en-US" sz="24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A:</a:t>
            </a:r>
            <a:r>
              <a:rPr lang="en-US" altLang="en-US" sz="24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 triều đình và quân </a:t>
            </a:r>
          </a:p>
          <a:p>
            <a:pPr eaLnBrk="1" hangingPunct="1">
              <a:spcBef>
                <a:spcPct val="0"/>
              </a:spcBef>
              <a:buClrTx/>
              <a:buSzPct val="60000"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địa phương.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93B87333-C8E6-4143-B8E6-D53AE19FF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828800"/>
            <a:ext cx="4114800" cy="1371600"/>
          </a:xfrm>
          <a:prstGeom prst="flowChartTerminator">
            <a:avLst/>
          </a:prstGeom>
          <a:solidFill>
            <a:schemeClr val="tx1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60000"/>
              <a:buFont typeface="Wingdings" panose="05000000000000000000" pitchFamily="2" charset="2"/>
              <a:buChar char="u"/>
            </a:pPr>
            <a:r>
              <a:rPr lang="en-US" altLang="en-US" sz="24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B:</a:t>
            </a:r>
            <a:r>
              <a:rPr lang="en-US" altLang="en-US" sz="24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Chính binh và phiên </a:t>
            </a:r>
          </a:p>
          <a:p>
            <a:pPr eaLnBrk="1" hangingPunct="1">
              <a:spcBef>
                <a:spcPct val="0"/>
              </a:spcBef>
              <a:buClrTx/>
              <a:buSzPct val="60000"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C797BDD5-0566-4FA0-BAB9-481F3A2E0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114800"/>
            <a:ext cx="4191000" cy="1371600"/>
          </a:xfrm>
          <a:prstGeom prst="flowChartTerminator">
            <a:avLst/>
          </a:prstGeom>
          <a:solidFill>
            <a:schemeClr val="tx1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60000"/>
              <a:buFont typeface="Wingdings" panose="05000000000000000000" pitchFamily="2" charset="2"/>
              <a:buChar char="u"/>
            </a:pPr>
            <a:r>
              <a:rPr lang="en-US" altLang="en-US" sz="24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C:</a:t>
            </a:r>
            <a:r>
              <a:rPr lang="en-US" altLang="en-US" sz="24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Tiền quân, trung quân</a:t>
            </a:r>
          </a:p>
          <a:p>
            <a:pPr eaLnBrk="1" hangingPunct="1">
              <a:spcBef>
                <a:spcPct val="0"/>
              </a:spcBef>
              <a:buClrTx/>
              <a:buSzPct val="60000"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 hậu quân. 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FD9C81F8-1F38-40E3-93F4-76DE6B903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038600"/>
            <a:ext cx="4114800" cy="1447800"/>
          </a:xfrm>
          <a:prstGeom prst="flowChartTerminator">
            <a:avLst/>
          </a:prstGeom>
          <a:solidFill>
            <a:schemeClr val="tx1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60000"/>
              <a:buFont typeface="Wingdings" panose="05000000000000000000" pitchFamily="2" charset="2"/>
              <a:buChar char="u"/>
            </a:pPr>
            <a:r>
              <a:rPr lang="en-US" altLang="en-US" sz="2400" b="1">
                <a:solidFill>
                  <a:srgbClr val="FF9900"/>
                </a:solidFill>
                <a:latin typeface="Century Schoolbook" panose="02040604050505020304" pitchFamily="18" charset="0"/>
                <a:hlinkClick r:id="rId2" action="ppaction://hlinksldjump"/>
              </a:rPr>
              <a:t>D:</a:t>
            </a:r>
            <a:r>
              <a:rPr lang="en-US" altLang="en-US" sz="2400" b="1">
                <a:solidFill>
                  <a:srgbClr val="FF9900"/>
                </a:solidFill>
                <a:latin typeface="Century Schoolbook" panose="02040604050505020304" pitchFamily="18" charset="0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Tả quân, trung quân</a:t>
            </a:r>
          </a:p>
          <a:p>
            <a:pPr eaLnBrk="1" hangingPunct="1">
              <a:spcBef>
                <a:spcPct val="0"/>
              </a:spcBef>
              <a:buClrTx/>
              <a:buSzPct val="60000"/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và hữu quân.</a:t>
            </a:r>
            <a:r>
              <a:rPr lang="en-US" altLang="en-US" sz="2400" b="1">
                <a:solidFill>
                  <a:srgbClr val="FF9900"/>
                </a:solidFill>
                <a:latin typeface="Century Schoolbook" panose="02040604050505020304" pitchFamily="18" charset="0"/>
              </a:rPr>
              <a:t> </a:t>
            </a:r>
            <a:endParaRPr lang="en-US" altLang="en-US" sz="2400">
              <a:latin typeface="Century Schoolbook" panose="02040604050505020304" pitchFamily="18" charset="0"/>
            </a:endParaRPr>
          </a:p>
        </p:txBody>
      </p:sp>
      <p:sp>
        <p:nvSpPr>
          <p:cNvPr id="9" name="Oval 13">
            <a:extLst>
              <a:ext uri="{FF2B5EF4-FFF2-40B4-BE49-F238E27FC236}">
                <a16:creationId xmlns:a16="http://schemas.microsoft.com/office/drawing/2014/main" id="{B36EB24F-3C98-4678-A3D5-371B6F93751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524000" y="2209800"/>
            <a:ext cx="762000" cy="457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extLst>
              <a:ext uri="{FF2B5EF4-FFF2-40B4-BE49-F238E27FC236}">
                <a16:creationId xmlns:a16="http://schemas.microsoft.com/office/drawing/2014/main" id="{3EC821A1-BAC1-4D2F-A37A-6AAC72608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52400"/>
            <a:ext cx="8534400" cy="2057400"/>
          </a:xfrm>
          <a:prstGeom prst="flowChartTerminator">
            <a:avLst/>
          </a:prstGeom>
          <a:solidFill>
            <a:schemeClr val="tx1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vi-VN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9829998E-1F89-4BC2-B437-1878DA548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819400"/>
            <a:ext cx="4191000" cy="1295400"/>
          </a:xfrm>
          <a:prstGeom prst="flowChartTerminator">
            <a:avLst/>
          </a:prstGeom>
          <a:solidFill>
            <a:schemeClr val="tx1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A:</a:t>
            </a:r>
            <a:r>
              <a:rPr lang="en-US" altLang="en-US" sz="28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đạo thừa tuyên.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507B1636-1353-4CF0-9141-EF50632A3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895600"/>
            <a:ext cx="3886200" cy="1219200"/>
          </a:xfrm>
          <a:prstGeom prst="flowChartTerminator">
            <a:avLst/>
          </a:prstGeom>
          <a:solidFill>
            <a:schemeClr val="tx1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B: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đạo thừa tuyên</a:t>
            </a:r>
            <a:r>
              <a:rPr lang="en-US" altLang="en-US" sz="28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F8BF821F-BBAE-4CE4-8E31-7F633E7D3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724400"/>
            <a:ext cx="4267200" cy="1295400"/>
          </a:xfrm>
          <a:prstGeom prst="flowChartTerminator">
            <a:avLst/>
          </a:prstGeom>
          <a:solidFill>
            <a:schemeClr val="tx1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C:</a:t>
            </a:r>
            <a:r>
              <a:rPr lang="en-US" altLang="en-US" sz="28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đạo thừa tuyên.</a:t>
            </a: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96BF00C6-CADB-4505-AE13-24D9E4242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724400"/>
            <a:ext cx="4038600" cy="1371600"/>
          </a:xfrm>
          <a:prstGeom prst="flowChartTerminator">
            <a:avLst/>
          </a:prstGeom>
          <a:solidFill>
            <a:schemeClr val="tx1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D: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đạo thừa tuyên.</a:t>
            </a:r>
          </a:p>
        </p:txBody>
      </p:sp>
      <p:sp>
        <p:nvSpPr>
          <p:cNvPr id="9" name="Oval 13">
            <a:extLst>
              <a:ext uri="{FF2B5EF4-FFF2-40B4-BE49-F238E27FC236}">
                <a16:creationId xmlns:a16="http://schemas.microsoft.com/office/drawing/2014/main" id="{E0019422-E6B8-42B4-BF1B-FE4D76A6885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629400" y="3352800"/>
            <a:ext cx="685800" cy="53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8" descr="400px-Biarua">
            <a:extLst>
              <a:ext uri="{FF2B5EF4-FFF2-40B4-BE49-F238E27FC236}">
                <a16:creationId xmlns:a16="http://schemas.microsoft.com/office/drawing/2014/main" id="{A126EE71-F676-414F-B0C2-64AD076CD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"/>
            <a:ext cx="42672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vua lethanh tong">
            <a:extLst>
              <a:ext uri="{FF2B5EF4-FFF2-40B4-BE49-F238E27FC236}">
                <a16:creationId xmlns:a16="http://schemas.microsoft.com/office/drawing/2014/main" id="{DEC72C8A-5B7A-46EA-AF90-8BBD4A71B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426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B2F34C-A644-41D6-A57D-4CEF0991EBFE}"/>
              </a:ext>
            </a:extLst>
          </p:cNvPr>
          <p:cNvSpPr/>
          <p:nvPr/>
        </p:nvSpPr>
        <p:spPr>
          <a:xfrm>
            <a:off x="1057275" y="4648200"/>
            <a:ext cx="10153650" cy="1371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</a:rPr>
              <a:t>Ông là người có công xây dựng Đại Việt thành một quốc gia hùng mạnh nhất thời phong kiến . Ông là ai ?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63D6FA-6F6E-48DC-B319-5A0405EA2C14}"/>
              </a:ext>
            </a:extLst>
          </p:cNvPr>
          <p:cNvSpPr/>
          <p:nvPr/>
        </p:nvSpPr>
        <p:spPr>
          <a:xfrm>
            <a:off x="1524000" y="6096000"/>
            <a:ext cx="71628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Trả lời: Vua Lê Thánh Tông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" descr="dia trang tri thoi le">
            <a:extLst>
              <a:ext uri="{FF2B5EF4-FFF2-40B4-BE49-F238E27FC236}">
                <a16:creationId xmlns:a16="http://schemas.microsoft.com/office/drawing/2014/main" id="{3D0FCEDD-D860-45A2-99FB-F1C1C24A4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4495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DSC_0700copy">
            <a:extLst>
              <a:ext uri="{FF2B5EF4-FFF2-40B4-BE49-F238E27FC236}">
                <a16:creationId xmlns:a16="http://schemas.microsoft.com/office/drawing/2014/main" id="{C491B4DC-F219-4E43-AD7E-4C53F765D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464820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6-441-3">
            <a:extLst>
              <a:ext uri="{FF2B5EF4-FFF2-40B4-BE49-F238E27FC236}">
                <a16:creationId xmlns:a16="http://schemas.microsoft.com/office/drawing/2014/main" id="{1CB9B637-BE2A-4E1A-B285-C280375C6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10014"/>
            <a:ext cx="4584700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054E5A-95B5-4091-A94C-5D101DAE4F89}"/>
              </a:ext>
            </a:extLst>
          </p:cNvPr>
          <p:cNvSpPr/>
          <p:nvPr/>
        </p:nvSpPr>
        <p:spPr>
          <a:xfrm>
            <a:off x="1524000" y="4495800"/>
            <a:ext cx="4495800" cy="2362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hỏi:</a:t>
            </a:r>
          </a:p>
          <a:p>
            <a:pPr eaLnBrk="1" hangingPunct="1"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Kể tên những làng nghề thủ công nổi tiếng ở thời Lê sơ?</a:t>
            </a:r>
            <a:endParaRPr lang="vi-VN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5" descr="images8">
            <a:extLst>
              <a:ext uri="{FF2B5EF4-FFF2-40B4-BE49-F238E27FC236}">
                <a16:creationId xmlns:a16="http://schemas.microsoft.com/office/drawing/2014/main" id="{CD0CCB8D-B98B-4DC0-8E27-D0F253AA7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5069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1AD026F-4064-46CF-B614-1675EA11E255}"/>
              </a:ext>
            </a:extLst>
          </p:cNvPr>
          <p:cNvSpPr/>
          <p:nvPr/>
        </p:nvSpPr>
        <p:spPr>
          <a:xfrm>
            <a:off x="6019800" y="2590800"/>
            <a:ext cx="4648200" cy="426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200" dirty="0"/>
              <a:t>-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Làng Bát Tràng (Hà Nội) làm đồ gốm. </a:t>
            </a:r>
          </a:p>
          <a:p>
            <a:pPr eaLnBrk="1" hangingPunct="1">
              <a:defRPr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-Làng Đại Bái ( Bắc Ninh ) đúc đồng. </a:t>
            </a:r>
          </a:p>
          <a:p>
            <a:pPr eaLnBrk="1" hangingPunct="1">
              <a:defRPr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-Làng Vân Chàng (Nam Định) rèn sắt....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0970E-E170-4B77-9E80-CF464746F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nối các kí hiệu bằng dấu gạch ngang sao cho đúng với chức năng của các cơ quan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A58F9-68C5-4B74-8F30-8564263747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505200" cy="5257800"/>
          </a:xfrm>
        </p:spPr>
        <p:txBody>
          <a:bodyPr>
            <a:normAutofit lnSpcReduction="10000"/>
          </a:bodyPr>
          <a:lstStyle/>
          <a:p>
            <a:pPr marL="365760" indent="-283464">
              <a:buNone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.Hàn Lâm Viện		</a:t>
            </a:r>
          </a:p>
          <a:p>
            <a:pPr marL="365760" indent="-283464">
              <a:buFont typeface="Wingdings 2"/>
              <a:buChar char=""/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365760" indent="-283464">
              <a:buNone/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365760" indent="-283464">
              <a:buNone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.Quốc Sử Viện		</a:t>
            </a:r>
          </a:p>
          <a:p>
            <a:pPr marL="365760" indent="-283464">
              <a:buNone/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365760" indent="-283464">
              <a:buNone/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365760" indent="-283464">
              <a:buNone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.Ngự Sử Đài		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77100C-52F7-4C4A-86E2-F5974CA68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0" y="1295400"/>
            <a:ext cx="5334000" cy="5562600"/>
          </a:xfrm>
        </p:spPr>
        <p:txBody>
          <a:bodyPr>
            <a:normAutofit lnSpcReduction="10000"/>
          </a:bodyPr>
          <a:lstStyle/>
          <a:p>
            <a:pPr marL="365760" indent="-283464"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.Cơ quan biên soạn Lịch sử.</a:t>
            </a:r>
          </a:p>
          <a:p>
            <a:pPr marL="365760" indent="-283464">
              <a:buNone/>
              <a:defRPr/>
            </a:pP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.Cơ quan soạn thảo công văn</a:t>
            </a:r>
          </a:p>
          <a:p>
            <a:pPr marL="365760" indent="-283464">
              <a:buNone/>
              <a:defRPr/>
            </a:pP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.Cơ quan kiểm tra (can gián vua và các triều thần)</a:t>
            </a:r>
          </a:p>
          <a:p>
            <a:pPr marL="365760" indent="-283464">
              <a:buFont typeface="Wingdings 2"/>
              <a:buChar char=""/>
              <a:defRPr/>
            </a:pPr>
            <a:endParaRPr lang="en-US" sz="36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0904E4F-DE68-4603-95E9-103E06E282CE}"/>
              </a:ext>
            </a:extLst>
          </p:cNvPr>
          <p:cNvCxnSpPr/>
          <p:nvPr/>
        </p:nvCxnSpPr>
        <p:spPr>
          <a:xfrm rot="5400000" flipH="1" flipV="1">
            <a:off x="3962400" y="2286000"/>
            <a:ext cx="19812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C83EB4-F292-4D15-A754-E3DF9FAABB28}"/>
              </a:ext>
            </a:extLst>
          </p:cNvPr>
          <p:cNvCxnSpPr/>
          <p:nvPr/>
        </p:nvCxnSpPr>
        <p:spPr>
          <a:xfrm flipV="1">
            <a:off x="4038600" y="4800600"/>
            <a:ext cx="15240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894A68-3D63-485E-BCC1-28700FFC9B21}"/>
              </a:ext>
            </a:extLst>
          </p:cNvPr>
          <p:cNvCxnSpPr/>
          <p:nvPr/>
        </p:nvCxnSpPr>
        <p:spPr>
          <a:xfrm rot="16200000" flipH="1">
            <a:off x="4381500" y="2247900"/>
            <a:ext cx="12954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AFD42-A033-40BF-A6A3-489DA779D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47800"/>
          </a:xfrm>
          <a:solidFill>
            <a:srgbClr val="FFC000"/>
          </a:solidFill>
        </p:spPr>
        <p:txBody>
          <a:bodyPr>
            <a:noAutofit/>
          </a:bodyPr>
          <a:lstStyle/>
          <a:p>
            <a:pPr>
              <a:defRPr/>
            </a:pPr>
            <a:br>
              <a:rPr lang="en-US" dirty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vào chỗ trống các số liệu theo yêu cầu dưới đây về thời Lê Sơ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B51B7D88-B55D-4EAA-AA0B-A177653D1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447800"/>
            <a:ext cx="8934450" cy="48006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lần tổ chức khoa thi tiến sĩ:</a:t>
            </a: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- Số tiến sĩ:	</a:t>
            </a: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trạng nguyên</a:t>
            </a: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eaLnBrk="1" hangingPunct="1"/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2DB9D2-2594-4810-BC4E-AFBEC5988699}"/>
              </a:ext>
            </a:extLst>
          </p:cNvPr>
          <p:cNvSpPr/>
          <p:nvPr/>
        </p:nvSpPr>
        <p:spPr>
          <a:xfrm>
            <a:off x="9144000" y="1524000"/>
            <a:ext cx="15240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(26)</a:t>
            </a:r>
            <a:endParaRPr lang="en-US" sz="4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9D3C9D-4B8A-4A08-A661-98A03AE5FA41}"/>
              </a:ext>
            </a:extLst>
          </p:cNvPr>
          <p:cNvSpPr/>
          <p:nvPr/>
        </p:nvSpPr>
        <p:spPr>
          <a:xfrm>
            <a:off x="4572000" y="2971800"/>
            <a:ext cx="18288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(989)</a:t>
            </a:r>
            <a:endParaRPr lang="en-US" sz="4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43F603-B9B4-453A-AFC3-B5C6ECDE33A5}"/>
              </a:ext>
            </a:extLst>
          </p:cNvPr>
          <p:cNvSpPr/>
          <p:nvPr/>
        </p:nvSpPr>
        <p:spPr>
          <a:xfrm>
            <a:off x="6934200" y="4419600"/>
            <a:ext cx="1600200" cy="114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(20)</a:t>
            </a:r>
            <a:endParaRPr lang="en-US" sz="4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81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>
            <a:extLst>
              <a:ext uri="{FF2B5EF4-FFF2-40B4-BE49-F238E27FC236}">
                <a16:creationId xmlns:a16="http://schemas.microsoft.com/office/drawing/2014/main" id="{1DC95C99-4514-42F8-B8BE-CE1617CDA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068514"/>
            <a:ext cx="1600200" cy="841375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/>
            <a:r>
              <a:rPr lang="en-US" altLang="vi-V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Chọn ý </a:t>
            </a:r>
          </a:p>
          <a:p>
            <a:pPr algn="ctr" eaLnBrk="1" hangingPunct="1"/>
            <a:r>
              <a:rPr lang="en-US" altLang="vi-V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</a:p>
        </p:txBody>
      </p:sp>
      <p:sp>
        <p:nvSpPr>
          <p:cNvPr id="25603" name="AutoShape 3" descr="Dotted grid">
            <a:extLst>
              <a:ext uri="{FF2B5EF4-FFF2-40B4-BE49-F238E27FC236}">
                <a16:creationId xmlns:a16="http://schemas.microsoft.com/office/drawing/2014/main" id="{95CD4EB4-5D66-45AC-967B-7B056BA1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919288"/>
            <a:ext cx="5181600" cy="1066800"/>
          </a:xfrm>
          <a:prstGeom prst="horizontalScroll">
            <a:avLst>
              <a:gd name="adj" fmla="val 12500"/>
            </a:avLst>
          </a:prstGeom>
          <a:pattFill prst="dotGrid">
            <a:fgClr>
              <a:srgbClr val="FFFF00"/>
            </a:fgClr>
            <a:bgClr>
              <a:srgbClr val="00FF00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Chiến tranh Nam – Bắc triều và </a:t>
            </a:r>
          </a:p>
          <a:p>
            <a:pPr algn="ctr" eaLnBrk="1" hangingPunct="1">
              <a:defRPr/>
            </a:pPr>
            <a:r>
              <a:rPr lang="en-US" sz="2000" b="1" i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Trịnh – Nguyễn đều là :</a:t>
            </a:r>
          </a:p>
        </p:txBody>
      </p:sp>
      <p:pic>
        <p:nvPicPr>
          <p:cNvPr id="25604" name="Picture 4" descr="BD15035_">
            <a:extLst>
              <a:ext uri="{FF2B5EF4-FFF2-40B4-BE49-F238E27FC236}">
                <a16:creationId xmlns:a16="http://schemas.microsoft.com/office/drawing/2014/main" id="{DDAA9956-7CB6-4116-9811-B6FD0E1BE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1"/>
            <a:ext cx="457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BD15035_">
            <a:extLst>
              <a:ext uri="{FF2B5EF4-FFF2-40B4-BE49-F238E27FC236}">
                <a16:creationId xmlns:a16="http://schemas.microsoft.com/office/drawing/2014/main" id="{FC95F64A-2A55-46A7-88B0-E96F5B678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14751"/>
            <a:ext cx="457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BD15035_">
            <a:extLst>
              <a:ext uri="{FF2B5EF4-FFF2-40B4-BE49-F238E27FC236}">
                <a16:creationId xmlns:a16="http://schemas.microsoft.com/office/drawing/2014/main" id="{115518DD-7262-4671-A709-7A227F673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6" y="5543551"/>
            <a:ext cx="4286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BD15035_">
            <a:extLst>
              <a:ext uri="{FF2B5EF4-FFF2-40B4-BE49-F238E27FC236}">
                <a16:creationId xmlns:a16="http://schemas.microsoft.com/office/drawing/2014/main" id="{71670DF5-7381-4924-8D25-F4C6552D2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2900364"/>
            <a:ext cx="4286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AutoShape 8" descr="Large checker board">
            <a:extLst>
              <a:ext uri="{FF2B5EF4-FFF2-40B4-BE49-F238E27FC236}">
                <a16:creationId xmlns:a16="http://schemas.microsoft.com/office/drawing/2014/main" id="{72B5CDFE-4F92-4162-A030-C9E7EA337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138" y="6024564"/>
            <a:ext cx="703262" cy="517525"/>
          </a:xfrm>
          <a:prstGeom prst="star16">
            <a:avLst>
              <a:gd name="adj" fmla="val 37500"/>
            </a:avLst>
          </a:prstGeom>
          <a:pattFill prst="lgCheck">
            <a:fgClr>
              <a:srgbClr val="FF0000"/>
            </a:fgClr>
            <a:bgClr>
              <a:srgbClr val="00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chemeClr val="tx2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5609" name="AutoShape 9" descr="Large checker board">
            <a:extLst>
              <a:ext uri="{FF2B5EF4-FFF2-40B4-BE49-F238E27FC236}">
                <a16:creationId xmlns:a16="http://schemas.microsoft.com/office/drawing/2014/main" id="{77F6A307-B71A-494F-B2FE-8CD469032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5110164"/>
            <a:ext cx="703263" cy="604837"/>
          </a:xfrm>
          <a:prstGeom prst="star16">
            <a:avLst>
              <a:gd name="adj" fmla="val 37500"/>
            </a:avLst>
          </a:prstGeom>
          <a:pattFill prst="lgCheck">
            <a:fgClr>
              <a:srgbClr val="FF0000"/>
            </a:fgClr>
            <a:bgClr>
              <a:srgbClr val="00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chemeClr val="tx2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5610" name="AutoShape 10" descr="Large checker board">
            <a:extLst>
              <a:ext uri="{FF2B5EF4-FFF2-40B4-BE49-F238E27FC236}">
                <a16:creationId xmlns:a16="http://schemas.microsoft.com/office/drawing/2014/main" id="{C6799E3E-D095-47A7-98F5-503D25445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4114800"/>
            <a:ext cx="703263" cy="609600"/>
          </a:xfrm>
          <a:prstGeom prst="star16">
            <a:avLst>
              <a:gd name="adj" fmla="val 37500"/>
            </a:avLst>
          </a:prstGeom>
          <a:pattFill prst="lgCheck">
            <a:fgClr>
              <a:srgbClr val="FF0000"/>
            </a:fgClr>
            <a:bgClr>
              <a:srgbClr val="00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chemeClr val="tx2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5611" name="AutoShape 11" descr="Large checker board">
            <a:extLst>
              <a:ext uri="{FF2B5EF4-FFF2-40B4-BE49-F238E27FC236}">
                <a16:creationId xmlns:a16="http://schemas.microsoft.com/office/drawing/2014/main" id="{37FE8D48-E662-47D9-93EB-96B50F6D0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3238501"/>
            <a:ext cx="703263" cy="517525"/>
          </a:xfrm>
          <a:prstGeom prst="star16">
            <a:avLst>
              <a:gd name="adj" fmla="val 37500"/>
            </a:avLst>
          </a:prstGeom>
          <a:pattFill prst="lgCheck">
            <a:fgClr>
              <a:srgbClr val="FF0000"/>
            </a:fgClr>
            <a:bgClr>
              <a:srgbClr val="00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/>
            <a:r>
              <a:rPr lang="en-US" altLang="vi-VN" sz="3600" b="1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5612" name="AutoShape 12" descr="20%">
            <a:extLst>
              <a:ext uri="{FF2B5EF4-FFF2-40B4-BE49-F238E27FC236}">
                <a16:creationId xmlns:a16="http://schemas.microsoft.com/office/drawing/2014/main" id="{C31B0EA5-E1B4-4B07-8F28-D26F28E50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217863"/>
            <a:ext cx="5181600" cy="673100"/>
          </a:xfrm>
          <a:prstGeom prst="roundRect">
            <a:avLst>
              <a:gd name="adj" fmla="val 16667"/>
            </a:avLst>
          </a:prstGeom>
          <a:pattFill prst="pct20">
            <a:fgClr>
              <a:srgbClr val="CCCCFF"/>
            </a:fgClr>
            <a:bgClr>
              <a:srgbClr val="00FFFF"/>
            </a:bgClr>
          </a:pattFill>
          <a:ln w="3810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/>
            <a:r>
              <a:rPr lang="en-US" altLang="vi-V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Chiến tranh xâm lược phi nghĩa</a:t>
            </a:r>
          </a:p>
        </p:txBody>
      </p:sp>
      <p:sp>
        <p:nvSpPr>
          <p:cNvPr id="25613" name="AutoShape 13" descr="20%">
            <a:extLst>
              <a:ext uri="{FF2B5EF4-FFF2-40B4-BE49-F238E27FC236}">
                <a16:creationId xmlns:a16="http://schemas.microsoft.com/office/drawing/2014/main" id="{2586E280-D4F2-403A-AF56-9B631934D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094163"/>
            <a:ext cx="5181600" cy="673100"/>
          </a:xfrm>
          <a:prstGeom prst="roundRect">
            <a:avLst>
              <a:gd name="adj" fmla="val 16667"/>
            </a:avLst>
          </a:prstGeom>
          <a:pattFill prst="pct20">
            <a:fgClr>
              <a:srgbClr val="CCCCFF"/>
            </a:fgClr>
            <a:bgClr>
              <a:srgbClr val="00FFFF"/>
            </a:bgClr>
          </a:pattFill>
          <a:ln w="3810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/>
            <a:r>
              <a:rPr lang="en-US" altLang="vi-V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Nội chiến phong kiến</a:t>
            </a:r>
            <a:endParaRPr lang="en-US" altLang="vi-VN" sz="2400" i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14" name="AutoShape 14" descr="20%">
            <a:extLst>
              <a:ext uri="{FF2B5EF4-FFF2-40B4-BE49-F238E27FC236}">
                <a16:creationId xmlns:a16="http://schemas.microsoft.com/office/drawing/2014/main" id="{EFE3BC39-3467-4D9B-87F0-CBC9352C9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013325"/>
            <a:ext cx="5181600" cy="673100"/>
          </a:xfrm>
          <a:prstGeom prst="roundRect">
            <a:avLst>
              <a:gd name="adj" fmla="val 16667"/>
            </a:avLst>
          </a:prstGeom>
          <a:pattFill prst="pct20">
            <a:fgClr>
              <a:srgbClr val="CCCCFF"/>
            </a:fgClr>
            <a:bgClr>
              <a:srgbClr val="00FFFF"/>
            </a:bgClr>
          </a:pattFill>
          <a:ln w="3810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/>
            <a:r>
              <a:rPr lang="en-US" altLang="vi-V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Nội chiến phong kiến phi nghĩa</a:t>
            </a:r>
          </a:p>
        </p:txBody>
      </p:sp>
      <p:sp>
        <p:nvSpPr>
          <p:cNvPr id="25615" name="AutoShape 15" descr="20%">
            <a:extLst>
              <a:ext uri="{FF2B5EF4-FFF2-40B4-BE49-F238E27FC236}">
                <a16:creationId xmlns:a16="http://schemas.microsoft.com/office/drawing/2014/main" id="{5AD6F213-3F04-4E78-A112-8CADD0E0B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927725"/>
            <a:ext cx="5181600" cy="673100"/>
          </a:xfrm>
          <a:prstGeom prst="roundRect">
            <a:avLst>
              <a:gd name="adj" fmla="val 16667"/>
            </a:avLst>
          </a:prstGeom>
          <a:pattFill prst="pct20">
            <a:fgClr>
              <a:srgbClr val="CCCCFF"/>
            </a:fgClr>
            <a:bgClr>
              <a:srgbClr val="00FFFF"/>
            </a:bgClr>
          </a:pattFill>
          <a:ln w="3810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/>
            <a:r>
              <a:rPr lang="en-US" altLang="vi-V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Chiến tranh phi nghĩa</a:t>
            </a:r>
          </a:p>
        </p:txBody>
      </p:sp>
      <p:pic>
        <p:nvPicPr>
          <p:cNvPr id="25616" name="Picture 16" descr="BD15035_">
            <a:extLst>
              <a:ext uri="{FF2B5EF4-FFF2-40B4-BE49-F238E27FC236}">
                <a16:creationId xmlns:a16="http://schemas.microsoft.com/office/drawing/2014/main" id="{5D7F10FD-CA2E-4318-BFCC-C00969BB2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30688"/>
            <a:ext cx="762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7" descr="BD15035_">
            <a:extLst>
              <a:ext uri="{FF2B5EF4-FFF2-40B4-BE49-F238E27FC236}">
                <a16:creationId xmlns:a16="http://schemas.microsoft.com/office/drawing/2014/main" id="{F48CF4F4-211B-422B-8652-204544AA3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54388"/>
            <a:ext cx="762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18" descr="BD15035_">
            <a:extLst>
              <a:ext uri="{FF2B5EF4-FFF2-40B4-BE49-F238E27FC236}">
                <a16:creationId xmlns:a16="http://schemas.microsoft.com/office/drawing/2014/main" id="{F2C30BC5-2BC6-456D-A617-8336C4A25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226050"/>
            <a:ext cx="762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19" descr="BD15035_">
            <a:extLst>
              <a:ext uri="{FF2B5EF4-FFF2-40B4-BE49-F238E27FC236}">
                <a16:creationId xmlns:a16="http://schemas.microsoft.com/office/drawing/2014/main" id="{17269943-3F0E-4E4D-8498-F63FBC9F3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140450"/>
            <a:ext cx="6858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Picture 20" descr="BD15035_">
            <a:extLst>
              <a:ext uri="{FF2B5EF4-FFF2-40B4-BE49-F238E27FC236}">
                <a16:creationId xmlns:a16="http://schemas.microsoft.com/office/drawing/2014/main" id="{C529F3B7-EA2E-4704-AF0B-0A84B3618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97113"/>
            <a:ext cx="1524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animBg="1"/>
      <p:bldP spid="25608" grpId="0" animBg="1"/>
      <p:bldP spid="25609" grpId="0" animBg="1"/>
      <p:bldP spid="25609" grpId="1" animBg="1"/>
      <p:bldP spid="25610" grpId="0" animBg="1"/>
      <p:bldP spid="25611" grpId="0" animBg="1"/>
      <p:bldP spid="25612" grpId="0" animBg="1"/>
      <p:bldP spid="25613" grpId="0" animBg="1"/>
      <p:bldP spid="25614" grpId="0" animBg="1"/>
      <p:bldP spid="25614" grpId="1" animBg="1"/>
      <p:bldP spid="256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EDECC9-EBF2-48CE-9C94-C186510D3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160963"/>
            <a:ext cx="8229600" cy="11430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8" name="Text Placeholder 5">
            <a:extLst>
              <a:ext uri="{FF2B5EF4-FFF2-40B4-BE49-F238E27FC236}">
                <a16:creationId xmlns:a16="http://schemas.microsoft.com/office/drawing/2014/main" id="{8E192C57-EA1A-4149-984C-6B264F42B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1" y="328613"/>
            <a:ext cx="4022725" cy="639762"/>
          </a:xfrm>
          <a:ln>
            <a:headEnd/>
            <a:tailEnd/>
          </a:ln>
        </p:spPr>
        <p:txBody>
          <a:bodyPr/>
          <a:lstStyle/>
          <a:p>
            <a:pPr marL="63500"/>
            <a:endParaRPr lang="vi-VN" altLang="en-US">
              <a:latin typeface="Gill Sans MT" panose="020B0502020104020203" pitchFamily="34" charset="0"/>
            </a:endParaRPr>
          </a:p>
        </p:txBody>
      </p:sp>
      <p:sp>
        <p:nvSpPr>
          <p:cNvPr id="1029" name="Text Placeholder 7">
            <a:extLst>
              <a:ext uri="{FF2B5EF4-FFF2-40B4-BE49-F238E27FC236}">
                <a16:creationId xmlns:a16="http://schemas.microsoft.com/office/drawing/2014/main" id="{5415DD2E-3739-4790-A280-D89F3F0DA0AE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6188076" y="328613"/>
            <a:ext cx="4022725" cy="639762"/>
          </a:xfrm>
          <a:ln>
            <a:headEnd/>
            <a:tailEnd/>
          </a:ln>
        </p:spPr>
        <p:txBody>
          <a:bodyPr/>
          <a:lstStyle/>
          <a:p>
            <a:pPr marL="63500"/>
            <a:endParaRPr lang="vi-VN" altLang="en-US">
              <a:latin typeface="Gill Sans MT" panose="020B0502020104020203" pitchFamily="34" charset="0"/>
            </a:endParaRPr>
          </a:p>
        </p:txBody>
      </p:sp>
      <p:sp>
        <p:nvSpPr>
          <p:cNvPr id="1030" name="Content Placeholder 6">
            <a:extLst>
              <a:ext uri="{FF2B5EF4-FFF2-40B4-BE49-F238E27FC236}">
                <a16:creationId xmlns:a16="http://schemas.microsoft.com/office/drawing/2014/main" id="{BCED4ABE-DD60-4468-B39B-B4A99068E57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981201" y="969963"/>
            <a:ext cx="4022725" cy="4114800"/>
          </a:xfrm>
          <a:ln>
            <a:headEnd/>
            <a:tailEnd/>
          </a:ln>
        </p:spPr>
        <p:txBody>
          <a:bodyPr/>
          <a:lstStyle/>
          <a:p>
            <a:pPr marL="392113" indent="-273050"/>
            <a:endParaRPr lang="vi-VN" altLang="en-US">
              <a:latin typeface="Gill Sans MT" panose="020B0502020104020203" pitchFamily="34" charset="0"/>
            </a:endParaRPr>
          </a:p>
        </p:txBody>
      </p:sp>
      <p:sp>
        <p:nvSpPr>
          <p:cNvPr id="1031" name="Content Placeholder 8">
            <a:extLst>
              <a:ext uri="{FF2B5EF4-FFF2-40B4-BE49-F238E27FC236}">
                <a16:creationId xmlns:a16="http://schemas.microsoft.com/office/drawing/2014/main" id="{303C7584-2DE9-45E1-8001-852983A43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8076" y="969963"/>
            <a:ext cx="4022725" cy="4114800"/>
          </a:xfrm>
          <a:ln>
            <a:headEnd/>
            <a:tailEnd/>
          </a:ln>
        </p:spPr>
        <p:txBody>
          <a:bodyPr/>
          <a:lstStyle/>
          <a:p>
            <a:pPr marL="392113" indent="-273050"/>
            <a:endParaRPr lang="vi-VN" altLang="en-US">
              <a:latin typeface="Gill Sans MT" panose="020B0502020104020203" pitchFamily="34" charset="0"/>
            </a:endParaRPr>
          </a:p>
        </p:txBody>
      </p:sp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3A7632BD-08A8-4F06-ADC5-BC61C8B762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3" imgW="4761905" imgH="3877216" progId="Paint.Picture">
                  <p:embed/>
                </p:oleObj>
              </mc:Choice>
              <mc:Fallback>
                <p:oleObj name="Bitmap Image" r:id="rId3" imgW="4761905" imgH="3877216" progId="Paint.Picture">
                  <p:embed/>
                  <p:pic>
                    <p:nvPicPr>
                      <p:cNvPr id="1026" name="Object 2">
                        <a:extLst>
                          <a:ext uri="{FF2B5EF4-FFF2-40B4-BE49-F238E27FC236}">
                            <a16:creationId xmlns:a16="http://schemas.microsoft.com/office/drawing/2014/main" id="{3A7632BD-08A8-4F06-ADC5-BC61C8B762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AFBA656E-936F-4D7E-8A94-D69CF082059A}"/>
              </a:ext>
            </a:extLst>
          </p:cNvPr>
          <p:cNvSpPr txBox="1">
            <a:spLocks/>
          </p:cNvSpPr>
          <p:nvPr/>
        </p:nvSpPr>
        <p:spPr bwMode="auto">
          <a:xfrm>
            <a:off x="2133600" y="609600"/>
            <a:ext cx="71628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Dặn</a:t>
            </a:r>
            <a:r>
              <a:rPr lang="en-US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 dò: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33" name="Rectangle 10">
            <a:extLst>
              <a:ext uri="{FF2B5EF4-FFF2-40B4-BE49-F238E27FC236}">
                <a16:creationId xmlns:a16="http://schemas.microsoft.com/office/drawing/2014/main" id="{34B7938B-BB65-42B5-A991-79BB36E49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6" y="2016898"/>
            <a:ext cx="97345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endParaRPr lang="vi-VN" altLang="en-US" sz="36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vi-VN" altLang="en-US" sz="360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Ô</a:t>
            </a:r>
            <a:r>
              <a:rPr lang="vi-VN" sz="360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lại toàn bộ kiến thức đã học từ tuần 21 đến tuần 26 các Chủ đề 8, 9, 10 chuẩn bị làm bài kiểm tra giữa kì.</a:t>
            </a:r>
          </a:p>
          <a:p>
            <a:pPr marL="0" indent="0"/>
            <a:r>
              <a:rPr lang="vi-VN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Tìm hiểu nội dung Chủ đề 11 Phong trào Tây Sơn</a:t>
            </a:r>
          </a:p>
          <a:p>
            <a:pPr marL="0" indent="0" eaLnBrk="1" hangingPunct="1"/>
            <a:endParaRPr lang="en-US" altLang="en-US" sz="4000" dirty="0"/>
          </a:p>
        </p:txBody>
      </p:sp>
      <p:sp>
        <p:nvSpPr>
          <p:cNvPr id="1034" name="Rectangle 12">
            <a:extLst>
              <a:ext uri="{FF2B5EF4-FFF2-40B4-BE49-F238E27FC236}">
                <a16:creationId xmlns:a16="http://schemas.microsoft.com/office/drawing/2014/main" id="{43AE627F-5807-4854-81B2-507DF45FA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191001"/>
            <a:ext cx="6477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4000" dirty="0"/>
              <a:t> 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build="allAtOnce"/>
      <p:bldP spid="10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859908"/>
              </p:ext>
            </p:extLst>
          </p:nvPr>
        </p:nvGraphicFramePr>
        <p:xfrm>
          <a:off x="1828800" y="447675"/>
          <a:ext cx="9829800" cy="602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334">
                  <a:extLst>
                    <a:ext uri="{9D8B030D-6E8A-4147-A177-3AD203B41FA5}">
                      <a16:colId xmlns:a16="http://schemas.microsoft.com/office/drawing/2014/main" val="944522351"/>
                    </a:ext>
                  </a:extLst>
                </a:gridCol>
                <a:gridCol w="7874466">
                  <a:extLst>
                    <a:ext uri="{9D8B030D-6E8A-4147-A177-3AD203B41FA5}">
                      <a16:colId xmlns:a16="http://schemas.microsoft.com/office/drawing/2014/main" val="3183149706"/>
                    </a:ext>
                  </a:extLst>
                </a:gridCol>
              </a:tblGrid>
              <a:tr h="60293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381308"/>
                  </a:ext>
                </a:extLst>
              </a:tr>
              <a:tr h="602933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cờ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438263"/>
                  </a:ext>
                </a:extLst>
              </a:tr>
              <a:tr h="602933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022884"/>
                  </a:ext>
                </a:extLst>
              </a:tr>
              <a:tr h="602933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tạm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hoãn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903021"/>
                  </a:ext>
                </a:extLst>
              </a:tr>
              <a:tr h="602933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rời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047588"/>
                  </a:ext>
                </a:extLst>
              </a:tr>
              <a:tr h="602933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phóng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Tân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Thuận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6645"/>
                  </a:ext>
                </a:extLst>
              </a:tr>
              <a:tr h="602933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9-1426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692402"/>
                  </a:ext>
                </a:extLst>
              </a:tr>
              <a:tr h="602933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11-1426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Chúc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084388"/>
                  </a:ext>
                </a:extLst>
              </a:tr>
              <a:tr h="602933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10-1427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thắng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Lăng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Xương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30393"/>
                  </a:ext>
                </a:extLst>
              </a:tr>
              <a:tr h="602933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12-1427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thề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607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76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93"/>
    </mc:Choice>
    <mc:Fallback xmlns="">
      <p:transition spd="slow" advTm="2379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>
            <a:extLst>
              <a:ext uri="{FF2B5EF4-FFF2-40B4-BE49-F238E27FC236}">
                <a16:creationId xmlns:a16="http://schemas.microsoft.com/office/drawing/2014/main" id="{EA6CF3D1-628A-4B70-BAA5-5930207D70E5}"/>
              </a:ext>
            </a:extLst>
          </p:cNvPr>
          <p:cNvGrpSpPr>
            <a:grpSpLocks/>
          </p:cNvGrpSpPr>
          <p:nvPr/>
        </p:nvGrpSpPr>
        <p:grpSpPr bwMode="auto">
          <a:xfrm>
            <a:off x="1038226" y="350838"/>
            <a:ext cx="1935163" cy="2063750"/>
            <a:chOff x="-84" y="2615"/>
            <a:chExt cx="1219" cy="1300"/>
          </a:xfrm>
        </p:grpSpPr>
        <p:pic>
          <p:nvPicPr>
            <p:cNvPr id="34820" name="Picture 3">
              <a:extLst>
                <a:ext uri="{FF2B5EF4-FFF2-40B4-BE49-F238E27FC236}">
                  <a16:creationId xmlns:a16="http://schemas.microsoft.com/office/drawing/2014/main" id="{D60F9D49-039C-4ED3-B4B5-C19FEB9C6A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4" y="2615"/>
              <a:ext cx="1219" cy="912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1" name="Text Box 4">
              <a:extLst>
                <a:ext uri="{FF2B5EF4-FFF2-40B4-BE49-F238E27FC236}">
                  <a16:creationId xmlns:a16="http://schemas.microsoft.com/office/drawing/2014/main" id="{15C6A4B6-D1B7-4CB4-A74A-F0A4E4A5B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4" y="2615"/>
              <a:ext cx="1054" cy="130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vi-VN" sz="3200" b="1" dirty="0" err="1">
                  <a:solidFill>
                    <a:srgbClr val="000000"/>
                  </a:solidFill>
                </a:rPr>
                <a:t>Nguyên</a:t>
              </a:r>
              <a:r>
                <a:rPr lang="en-US" altLang="vi-VN" sz="3200" b="1" dirty="0">
                  <a:solidFill>
                    <a:srgbClr val="000000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000000"/>
                  </a:solidFill>
                </a:rPr>
                <a:t>nhân</a:t>
              </a:r>
              <a:r>
                <a:rPr lang="en-US" altLang="vi-VN" sz="3200" b="1" dirty="0">
                  <a:solidFill>
                    <a:srgbClr val="000000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000000"/>
                  </a:solidFill>
                </a:rPr>
                <a:t>thắng</a:t>
              </a:r>
              <a:r>
                <a:rPr lang="en-US" altLang="vi-VN" sz="3200" b="1" dirty="0">
                  <a:solidFill>
                    <a:srgbClr val="000000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000000"/>
                  </a:solidFill>
                </a:rPr>
                <a:t>lợi</a:t>
              </a:r>
              <a:endParaRPr lang="en-US" altLang="vi-VN" sz="32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1509" name="Group 5">
            <a:extLst>
              <a:ext uri="{FF2B5EF4-FFF2-40B4-BE49-F238E27FC236}">
                <a16:creationId xmlns:a16="http://schemas.microsoft.com/office/drawing/2014/main" id="{F4A7A499-AC9E-442D-A7BD-2C14EBA86003}"/>
              </a:ext>
            </a:extLst>
          </p:cNvPr>
          <p:cNvGrpSpPr>
            <a:grpSpLocks/>
          </p:cNvGrpSpPr>
          <p:nvPr/>
        </p:nvGrpSpPr>
        <p:grpSpPr bwMode="auto">
          <a:xfrm>
            <a:off x="3976689" y="203201"/>
            <a:ext cx="7500936" cy="1595437"/>
            <a:chOff x="1633" y="2041"/>
            <a:chExt cx="4149" cy="1005"/>
          </a:xfrm>
        </p:grpSpPr>
        <p:pic>
          <p:nvPicPr>
            <p:cNvPr id="34823" name="Picture 6">
              <a:extLst>
                <a:ext uri="{FF2B5EF4-FFF2-40B4-BE49-F238E27FC236}">
                  <a16:creationId xmlns:a16="http://schemas.microsoft.com/office/drawing/2014/main" id="{8F7800D0-E6E7-4BE2-9F53-8ECDF56AEA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" y="2041"/>
              <a:ext cx="4149" cy="912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4" name="Text Box 7">
              <a:extLst>
                <a:ext uri="{FF2B5EF4-FFF2-40B4-BE49-F238E27FC236}">
                  <a16:creationId xmlns:a16="http://schemas.microsoft.com/office/drawing/2014/main" id="{35A5AADF-6A8E-4FC7-910D-70D076C733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5" y="2114"/>
              <a:ext cx="3982" cy="932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vi-VN" sz="3000" b="1">
                  <a:solidFill>
                    <a:srgbClr val="000000"/>
                  </a:solidFill>
                </a:rPr>
                <a:t>- Lòng yêu nước, ý chí bất khuất và sự đồng tình của quần chúng nhân dân </a:t>
              </a:r>
            </a:p>
          </p:txBody>
        </p:sp>
      </p:grpSp>
      <p:grpSp>
        <p:nvGrpSpPr>
          <p:cNvPr id="21512" name="Group 8">
            <a:extLst>
              <a:ext uri="{FF2B5EF4-FFF2-40B4-BE49-F238E27FC236}">
                <a16:creationId xmlns:a16="http://schemas.microsoft.com/office/drawing/2014/main" id="{5F2FB032-7943-40CA-BC31-199E3BFF45DF}"/>
              </a:ext>
            </a:extLst>
          </p:cNvPr>
          <p:cNvGrpSpPr>
            <a:grpSpLocks/>
          </p:cNvGrpSpPr>
          <p:nvPr/>
        </p:nvGrpSpPr>
        <p:grpSpPr bwMode="auto">
          <a:xfrm>
            <a:off x="3976688" y="1965327"/>
            <a:ext cx="7500937" cy="1941513"/>
            <a:chOff x="1544" y="1346"/>
            <a:chExt cx="4725" cy="1223"/>
          </a:xfrm>
        </p:grpSpPr>
        <p:pic>
          <p:nvPicPr>
            <p:cNvPr id="34826" name="Picture 9">
              <a:extLst>
                <a:ext uri="{FF2B5EF4-FFF2-40B4-BE49-F238E27FC236}">
                  <a16:creationId xmlns:a16="http://schemas.microsoft.com/office/drawing/2014/main" id="{96147459-AF4F-4C08-91BE-EF3E652BC4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" y="1346"/>
              <a:ext cx="4149" cy="1219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7" name="Text Box 10">
              <a:extLst>
                <a:ext uri="{FF2B5EF4-FFF2-40B4-BE49-F238E27FC236}">
                  <a16:creationId xmlns:a16="http://schemas.microsoft.com/office/drawing/2014/main" id="{45A636D1-834C-4F28-9614-4BFCCAA9E9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9" y="1346"/>
              <a:ext cx="4670" cy="122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vi-VN" sz="3000" b="1" dirty="0">
                  <a:solidFill>
                    <a:srgbClr val="000000"/>
                  </a:solidFill>
                </a:rPr>
                <a:t>- </a:t>
              </a:r>
              <a:r>
                <a:rPr lang="en-US" altLang="vi-VN" sz="3000" b="1" dirty="0" err="1">
                  <a:solidFill>
                    <a:srgbClr val="000000"/>
                  </a:solidFill>
                </a:rPr>
                <a:t>Đường</a:t>
              </a:r>
              <a:r>
                <a:rPr lang="en-US" altLang="vi-VN" sz="3000" b="1" dirty="0">
                  <a:solidFill>
                    <a:srgbClr val="000000"/>
                  </a:solidFill>
                </a:rPr>
                <a:t> </a:t>
              </a:r>
              <a:r>
                <a:rPr lang="en-US" altLang="vi-VN" sz="3000" b="1" dirty="0" err="1">
                  <a:solidFill>
                    <a:srgbClr val="000000"/>
                  </a:solidFill>
                </a:rPr>
                <a:t>lối</a:t>
              </a:r>
              <a:r>
                <a:rPr lang="en-US" altLang="vi-VN" sz="3000" b="1" dirty="0">
                  <a:solidFill>
                    <a:srgbClr val="000000"/>
                  </a:solidFill>
                </a:rPr>
                <a:t>, </a:t>
              </a:r>
              <a:r>
                <a:rPr lang="en-US" altLang="vi-VN" sz="3000" b="1" dirty="0" err="1">
                  <a:solidFill>
                    <a:srgbClr val="000000"/>
                  </a:solidFill>
                </a:rPr>
                <a:t>chiến</a:t>
              </a:r>
              <a:r>
                <a:rPr lang="en-US" altLang="vi-VN" sz="3000" b="1" dirty="0">
                  <a:solidFill>
                    <a:srgbClr val="000000"/>
                  </a:solidFill>
                </a:rPr>
                <a:t> </a:t>
              </a:r>
              <a:r>
                <a:rPr lang="en-US" altLang="vi-VN" sz="3000" b="1" dirty="0" err="1">
                  <a:solidFill>
                    <a:srgbClr val="000000"/>
                  </a:solidFill>
                </a:rPr>
                <a:t>lược</a:t>
              </a:r>
              <a:r>
                <a:rPr lang="en-US" altLang="vi-VN" sz="3000" b="1" dirty="0">
                  <a:solidFill>
                    <a:srgbClr val="000000"/>
                  </a:solidFill>
                </a:rPr>
                <a:t>, </a:t>
              </a:r>
              <a:r>
                <a:rPr lang="en-US" altLang="vi-VN" sz="3000" b="1" dirty="0" err="1">
                  <a:solidFill>
                    <a:srgbClr val="000000"/>
                  </a:solidFill>
                </a:rPr>
                <a:t>chiến</a:t>
              </a:r>
              <a:r>
                <a:rPr lang="en-US" altLang="vi-VN" sz="3000" b="1" dirty="0">
                  <a:solidFill>
                    <a:srgbClr val="000000"/>
                  </a:solidFill>
                </a:rPr>
                <a:t> </a:t>
              </a:r>
              <a:r>
                <a:rPr lang="en-US" altLang="vi-VN" sz="3000" b="1" dirty="0" err="1">
                  <a:solidFill>
                    <a:srgbClr val="000000"/>
                  </a:solidFill>
                </a:rPr>
                <a:t>thuật</a:t>
              </a:r>
              <a:r>
                <a:rPr lang="en-US" altLang="vi-VN" sz="3000" b="1" dirty="0">
                  <a:solidFill>
                    <a:srgbClr val="000000"/>
                  </a:solidFill>
                </a:rPr>
                <a:t> </a:t>
              </a:r>
              <a:r>
                <a:rPr lang="en-US" altLang="vi-VN" sz="3000" b="1" dirty="0" err="1">
                  <a:solidFill>
                    <a:srgbClr val="000000"/>
                  </a:solidFill>
                </a:rPr>
                <a:t>đúng</a:t>
              </a:r>
              <a:r>
                <a:rPr lang="en-US" altLang="vi-VN" sz="3000" b="1" dirty="0">
                  <a:solidFill>
                    <a:srgbClr val="000000"/>
                  </a:solidFill>
                </a:rPr>
                <a:t> </a:t>
              </a:r>
              <a:r>
                <a:rPr lang="en-US" altLang="vi-VN" sz="3000" b="1" dirty="0" err="1">
                  <a:solidFill>
                    <a:srgbClr val="000000"/>
                  </a:solidFill>
                </a:rPr>
                <a:t>đắn</a:t>
              </a:r>
              <a:r>
                <a:rPr lang="en-US" altLang="vi-VN" sz="3000" b="1" dirty="0">
                  <a:solidFill>
                    <a:srgbClr val="000000"/>
                  </a:solidFill>
                </a:rPr>
                <a:t>.</a:t>
              </a:r>
            </a:p>
            <a:p>
              <a:pPr>
                <a:buFontTx/>
                <a:buNone/>
              </a:pPr>
              <a:r>
                <a:rPr lang="en-US" altLang="vi-VN" sz="3000" b="1" dirty="0">
                  <a:solidFill>
                    <a:srgbClr val="000000"/>
                  </a:solidFill>
                </a:rPr>
                <a:t>-</a:t>
              </a:r>
              <a:r>
                <a:rPr lang="en-US" altLang="vi-VN" sz="3000" b="1" dirty="0" err="1">
                  <a:solidFill>
                    <a:srgbClr val="000000"/>
                  </a:solidFill>
                </a:rPr>
                <a:t>Sự</a:t>
              </a:r>
              <a:r>
                <a:rPr lang="en-US" altLang="vi-VN" sz="3000" b="1" dirty="0">
                  <a:solidFill>
                    <a:srgbClr val="000000"/>
                  </a:solidFill>
                </a:rPr>
                <a:t> </a:t>
              </a:r>
              <a:r>
                <a:rPr lang="en-US" altLang="vi-VN" sz="3000" b="1" dirty="0" err="1">
                  <a:solidFill>
                    <a:srgbClr val="000000"/>
                  </a:solidFill>
                </a:rPr>
                <a:t>lãnh</a:t>
              </a:r>
              <a:r>
                <a:rPr lang="en-US" altLang="vi-VN" sz="3000" b="1" dirty="0">
                  <a:solidFill>
                    <a:srgbClr val="000000"/>
                  </a:solidFill>
                </a:rPr>
                <a:t> </a:t>
              </a:r>
              <a:r>
                <a:rPr lang="en-US" altLang="vi-VN" sz="3000" b="1" dirty="0" err="1">
                  <a:solidFill>
                    <a:srgbClr val="000000"/>
                  </a:solidFill>
                </a:rPr>
                <a:t>đạo</a:t>
              </a:r>
              <a:r>
                <a:rPr lang="en-US" altLang="vi-VN" sz="3000" b="1" dirty="0">
                  <a:solidFill>
                    <a:srgbClr val="000000"/>
                  </a:solidFill>
                </a:rPr>
                <a:t> </a:t>
              </a:r>
              <a:r>
                <a:rPr lang="en-US" altLang="vi-VN" sz="3000" b="1" dirty="0" err="1">
                  <a:solidFill>
                    <a:srgbClr val="000000"/>
                  </a:solidFill>
                </a:rPr>
                <a:t>tài</a:t>
              </a:r>
              <a:r>
                <a:rPr lang="en-US" altLang="vi-VN" sz="3000" b="1" dirty="0">
                  <a:solidFill>
                    <a:srgbClr val="000000"/>
                  </a:solidFill>
                </a:rPr>
                <a:t> </a:t>
              </a:r>
              <a:r>
                <a:rPr lang="en-US" altLang="vi-VN" sz="3000" b="1" dirty="0" err="1">
                  <a:solidFill>
                    <a:srgbClr val="000000"/>
                  </a:solidFill>
                </a:rPr>
                <a:t>tình</a:t>
              </a:r>
              <a:r>
                <a:rPr lang="en-US" altLang="vi-VN" sz="3000" b="1" dirty="0">
                  <a:solidFill>
                    <a:srgbClr val="000000"/>
                  </a:solidFill>
                </a:rPr>
                <a:t> </a:t>
              </a:r>
              <a:r>
                <a:rPr lang="en-US" altLang="vi-VN" sz="3000" b="1" dirty="0" err="1">
                  <a:solidFill>
                    <a:srgbClr val="000000"/>
                  </a:solidFill>
                </a:rPr>
                <a:t>của</a:t>
              </a:r>
              <a:r>
                <a:rPr lang="en-US" altLang="vi-VN" sz="3000" b="1" dirty="0">
                  <a:solidFill>
                    <a:srgbClr val="000000"/>
                  </a:solidFill>
                </a:rPr>
                <a:t> </a:t>
              </a:r>
              <a:r>
                <a:rPr lang="en-US" altLang="vi-VN" sz="3000" b="1" dirty="0" err="1">
                  <a:solidFill>
                    <a:srgbClr val="000000"/>
                  </a:solidFill>
                </a:rPr>
                <a:t>bộ</a:t>
              </a:r>
              <a:r>
                <a:rPr lang="en-US" altLang="vi-VN" sz="3000" b="1" dirty="0">
                  <a:solidFill>
                    <a:srgbClr val="000000"/>
                  </a:solidFill>
                </a:rPr>
                <a:t> </a:t>
              </a:r>
              <a:r>
                <a:rPr lang="en-US" altLang="vi-VN" sz="3000" b="1" dirty="0" err="1">
                  <a:solidFill>
                    <a:srgbClr val="000000"/>
                  </a:solidFill>
                </a:rPr>
                <a:t>tham</a:t>
              </a:r>
              <a:r>
                <a:rPr lang="en-US" altLang="vi-VN" sz="3000" b="1" dirty="0">
                  <a:solidFill>
                    <a:srgbClr val="000000"/>
                  </a:solidFill>
                </a:rPr>
                <a:t> </a:t>
              </a:r>
              <a:r>
                <a:rPr lang="en-US" altLang="vi-VN" sz="3000" b="1" dirty="0" err="1">
                  <a:solidFill>
                    <a:srgbClr val="000000"/>
                  </a:solidFill>
                </a:rPr>
                <a:t>mưu</a:t>
              </a:r>
              <a:r>
                <a:rPr lang="en-US" altLang="vi-VN" sz="3000" b="1" dirty="0">
                  <a:solidFill>
                    <a:srgbClr val="000000"/>
                  </a:solidFill>
                </a:rPr>
                <a:t> </a:t>
              </a:r>
              <a:r>
                <a:rPr lang="en-US" altLang="vi-VN" sz="3000" b="1" dirty="0" err="1">
                  <a:solidFill>
                    <a:srgbClr val="000000"/>
                  </a:solidFill>
                </a:rPr>
                <a:t>đứng</a:t>
              </a:r>
              <a:r>
                <a:rPr lang="en-US" altLang="vi-VN" sz="3000" b="1" dirty="0">
                  <a:solidFill>
                    <a:srgbClr val="000000"/>
                  </a:solidFill>
                </a:rPr>
                <a:t> </a:t>
              </a:r>
              <a:r>
                <a:rPr lang="en-US" altLang="vi-VN" sz="3000" b="1" dirty="0" err="1">
                  <a:solidFill>
                    <a:srgbClr val="000000"/>
                  </a:solidFill>
                </a:rPr>
                <a:t>đầu</a:t>
              </a:r>
              <a:r>
                <a:rPr lang="en-US" altLang="vi-VN" sz="3000" b="1" dirty="0">
                  <a:solidFill>
                    <a:srgbClr val="000000"/>
                  </a:solidFill>
                </a:rPr>
                <a:t> </a:t>
              </a:r>
              <a:r>
                <a:rPr lang="en-US" altLang="vi-VN" sz="3000" b="1" dirty="0" err="1">
                  <a:solidFill>
                    <a:srgbClr val="000000"/>
                  </a:solidFill>
                </a:rPr>
                <a:t>là</a:t>
              </a:r>
              <a:r>
                <a:rPr lang="en-US" altLang="vi-VN" sz="3000" b="1" dirty="0">
                  <a:solidFill>
                    <a:srgbClr val="000000"/>
                  </a:solidFill>
                </a:rPr>
                <a:t> Lê </a:t>
              </a:r>
              <a:r>
                <a:rPr lang="en-US" altLang="vi-VN" sz="3000" b="1" dirty="0" err="1">
                  <a:solidFill>
                    <a:srgbClr val="000000"/>
                  </a:solidFill>
                </a:rPr>
                <a:t>Lợi</a:t>
              </a:r>
              <a:r>
                <a:rPr lang="en-US" altLang="vi-VN" sz="3000" b="1" dirty="0">
                  <a:solidFill>
                    <a:srgbClr val="000000"/>
                  </a:solidFill>
                </a:rPr>
                <a:t> </a:t>
              </a:r>
              <a:r>
                <a:rPr lang="en-US" altLang="vi-VN" sz="3000" b="1" dirty="0" err="1">
                  <a:solidFill>
                    <a:srgbClr val="000000"/>
                  </a:solidFill>
                </a:rPr>
                <a:t>và</a:t>
              </a:r>
              <a:r>
                <a:rPr lang="en-US" altLang="vi-VN" sz="3000" b="1" dirty="0">
                  <a:solidFill>
                    <a:srgbClr val="000000"/>
                  </a:solidFill>
                </a:rPr>
                <a:t> </a:t>
              </a:r>
              <a:r>
                <a:rPr lang="en-US" altLang="vi-VN" sz="3000" b="1" dirty="0" err="1">
                  <a:solidFill>
                    <a:srgbClr val="000000"/>
                  </a:solidFill>
                </a:rPr>
                <a:t>Nguyễn</a:t>
              </a:r>
              <a:r>
                <a:rPr lang="en-US" altLang="vi-VN" sz="3000" b="1" dirty="0">
                  <a:solidFill>
                    <a:srgbClr val="000000"/>
                  </a:solidFill>
                </a:rPr>
                <a:t> </a:t>
              </a:r>
              <a:r>
                <a:rPr lang="en-US" altLang="vi-VN" sz="3000" b="1" dirty="0" err="1">
                  <a:solidFill>
                    <a:srgbClr val="000000"/>
                  </a:solidFill>
                </a:rPr>
                <a:t>Trãi</a:t>
              </a:r>
              <a:endParaRPr lang="en-US" altLang="vi-VN" sz="3000" b="1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21515" name="AutoShape 11">
            <a:extLst>
              <a:ext uri="{FF2B5EF4-FFF2-40B4-BE49-F238E27FC236}">
                <a16:creationId xmlns:a16="http://schemas.microsoft.com/office/drawing/2014/main" id="{931377B6-BD0D-4EED-B910-5542A04879C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84514" y="471488"/>
            <a:ext cx="790575" cy="1206500"/>
          </a:xfrm>
          <a:prstGeom prst="straightConnector1">
            <a:avLst/>
          </a:prstGeom>
          <a:noFill/>
          <a:ln w="57240" cap="sq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6" name="AutoShape 12">
            <a:extLst>
              <a:ext uri="{FF2B5EF4-FFF2-40B4-BE49-F238E27FC236}">
                <a16:creationId xmlns:a16="http://schemas.microsoft.com/office/drawing/2014/main" id="{408205C4-2895-4C37-84BC-ED01D0988D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14140" y="1800226"/>
            <a:ext cx="809625" cy="614362"/>
          </a:xfrm>
          <a:prstGeom prst="straightConnector1">
            <a:avLst/>
          </a:prstGeom>
          <a:noFill/>
          <a:ln w="57240" cap="sq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" name="Group 3">
            <a:extLst>
              <a:ext uri="{FF2B5EF4-FFF2-40B4-BE49-F238E27FC236}">
                <a16:creationId xmlns:a16="http://schemas.microsoft.com/office/drawing/2014/main" id="{6820C3C9-6AB4-4B49-A812-7BF314A5A2DF}"/>
              </a:ext>
            </a:extLst>
          </p:cNvPr>
          <p:cNvGrpSpPr>
            <a:grpSpLocks/>
          </p:cNvGrpSpPr>
          <p:nvPr/>
        </p:nvGrpSpPr>
        <p:grpSpPr bwMode="auto">
          <a:xfrm>
            <a:off x="1149351" y="4792664"/>
            <a:ext cx="1971675" cy="960437"/>
            <a:chOff x="-18" y="2251"/>
            <a:chExt cx="1242" cy="605"/>
          </a:xfrm>
        </p:grpSpPr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A37213D1-9F26-450B-8F76-080AF6E7B6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2251"/>
              <a:ext cx="1242" cy="605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5">
              <a:extLst>
                <a:ext uri="{FF2B5EF4-FFF2-40B4-BE49-F238E27FC236}">
                  <a16:creationId xmlns:a16="http://schemas.microsoft.com/office/drawing/2014/main" id="{C57DFA66-AB37-4FCE-88A9-0F7D85F53B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" y="2325"/>
              <a:ext cx="1054" cy="37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vi-VN" sz="3200" b="1" dirty="0">
                  <a:solidFill>
                    <a:srgbClr val="000000"/>
                  </a:solidFill>
                </a:rPr>
                <a:t>Ý </a:t>
              </a:r>
              <a:r>
                <a:rPr lang="en-US" altLang="vi-VN" sz="3200" b="1" dirty="0" err="1">
                  <a:solidFill>
                    <a:srgbClr val="000000"/>
                  </a:solidFill>
                </a:rPr>
                <a:t>nghĩa</a:t>
              </a:r>
              <a:endParaRPr lang="en-US" altLang="vi-VN" sz="3200" b="1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19" name="AutoShape 12">
            <a:extLst>
              <a:ext uri="{FF2B5EF4-FFF2-40B4-BE49-F238E27FC236}">
                <a16:creationId xmlns:a16="http://schemas.microsoft.com/office/drawing/2014/main" id="{2E5783F2-6E0F-4A07-B24A-65591576070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73426" y="4860922"/>
            <a:ext cx="863600" cy="315912"/>
          </a:xfrm>
          <a:prstGeom prst="straightConnector1">
            <a:avLst/>
          </a:prstGeom>
          <a:noFill/>
          <a:ln w="57240" cap="sq">
            <a:solidFill>
              <a:srgbClr val="000099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3">
            <a:extLst>
              <a:ext uri="{FF2B5EF4-FFF2-40B4-BE49-F238E27FC236}">
                <a16:creationId xmlns:a16="http://schemas.microsoft.com/office/drawing/2014/main" id="{799FCED1-E581-4EF3-88FF-2CECB4EED2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73411" y="5149847"/>
            <a:ext cx="1179514" cy="1117603"/>
          </a:xfrm>
          <a:prstGeom prst="straightConnector1">
            <a:avLst/>
          </a:prstGeom>
          <a:noFill/>
          <a:ln w="57240" cap="sq">
            <a:solidFill>
              <a:srgbClr val="000099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" name="Picture 7">
            <a:extLst>
              <a:ext uri="{FF2B5EF4-FFF2-40B4-BE49-F238E27FC236}">
                <a16:creationId xmlns:a16="http://schemas.microsoft.com/office/drawing/2014/main" id="{298B1BF3-EC5D-433C-B369-1A62F9C42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6" y="4014790"/>
            <a:ext cx="6189662" cy="1447800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8">
            <a:extLst>
              <a:ext uri="{FF2B5EF4-FFF2-40B4-BE49-F238E27FC236}">
                <a16:creationId xmlns:a16="http://schemas.microsoft.com/office/drawing/2014/main" id="{2C95FFEB-EB5C-4D73-92DC-37CE9CC2F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9426" y="4271971"/>
            <a:ext cx="6753222" cy="1079500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vi-VN" sz="3200" b="1" dirty="0">
                <a:solidFill>
                  <a:srgbClr val="000000"/>
                </a:solidFill>
              </a:rPr>
              <a:t>- </a:t>
            </a:r>
            <a:r>
              <a:rPr lang="en-US" altLang="vi-VN" sz="3200" b="1" dirty="0" err="1">
                <a:solidFill>
                  <a:srgbClr val="000000"/>
                </a:solidFill>
              </a:rPr>
              <a:t>Kết</a:t>
            </a:r>
            <a:r>
              <a:rPr lang="en-US" altLang="vi-VN" sz="3200" b="1" dirty="0">
                <a:solidFill>
                  <a:srgbClr val="000000"/>
                </a:solidFill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</a:rPr>
              <a:t>thúc</a:t>
            </a:r>
            <a:r>
              <a:rPr lang="en-US" altLang="vi-VN" sz="3200" b="1" dirty="0">
                <a:solidFill>
                  <a:srgbClr val="000000"/>
                </a:solidFill>
              </a:rPr>
              <a:t> 20 </a:t>
            </a:r>
            <a:r>
              <a:rPr lang="en-US" altLang="vi-VN" sz="3200" b="1" dirty="0" err="1">
                <a:solidFill>
                  <a:srgbClr val="000000"/>
                </a:solidFill>
              </a:rPr>
              <a:t>năm</a:t>
            </a:r>
            <a:r>
              <a:rPr lang="en-US" altLang="vi-VN" sz="3200" b="1" dirty="0">
                <a:solidFill>
                  <a:srgbClr val="000000"/>
                </a:solidFill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</a:rPr>
              <a:t>đô</a:t>
            </a:r>
            <a:r>
              <a:rPr lang="en-US" altLang="vi-VN" sz="3200" b="1" dirty="0">
                <a:solidFill>
                  <a:srgbClr val="000000"/>
                </a:solidFill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</a:rPr>
              <a:t>hộ</a:t>
            </a:r>
            <a:r>
              <a:rPr lang="en-US" altLang="vi-VN" sz="3200" b="1" dirty="0">
                <a:solidFill>
                  <a:srgbClr val="000000"/>
                </a:solidFill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</a:rPr>
              <a:t>của</a:t>
            </a:r>
            <a:endParaRPr lang="en-US" altLang="vi-VN" sz="3200" b="1" dirty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en-US" altLang="vi-VN" sz="3200" b="1" dirty="0">
                <a:solidFill>
                  <a:srgbClr val="000000"/>
                </a:solidFill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</a:rPr>
              <a:t>phong</a:t>
            </a:r>
            <a:r>
              <a:rPr lang="en-US" altLang="vi-VN" sz="3200" b="1" dirty="0">
                <a:solidFill>
                  <a:srgbClr val="000000"/>
                </a:solidFill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</a:rPr>
              <a:t>kiến</a:t>
            </a:r>
            <a:r>
              <a:rPr lang="en-US" altLang="vi-VN" sz="3200" b="1" dirty="0">
                <a:solidFill>
                  <a:srgbClr val="000000"/>
                </a:solidFill>
              </a:rPr>
              <a:t> </a:t>
            </a:r>
            <a:r>
              <a:rPr lang="en-US" altLang="vi-VN" sz="3200" b="1" dirty="0" err="1">
                <a:solidFill>
                  <a:srgbClr val="000000"/>
                </a:solidFill>
              </a:rPr>
              <a:t>nhà</a:t>
            </a:r>
            <a:r>
              <a:rPr lang="en-US" altLang="vi-VN" sz="3200" b="1" dirty="0">
                <a:solidFill>
                  <a:srgbClr val="000000"/>
                </a:solidFill>
              </a:rPr>
              <a:t> Minh</a:t>
            </a:r>
          </a:p>
        </p:txBody>
      </p:sp>
      <p:grpSp>
        <p:nvGrpSpPr>
          <p:cNvPr id="24" name="Group 9">
            <a:extLst>
              <a:ext uri="{FF2B5EF4-FFF2-40B4-BE49-F238E27FC236}">
                <a16:creationId xmlns:a16="http://schemas.microsoft.com/office/drawing/2014/main" id="{A0ED5B32-3BD9-4DE9-B33A-76D6B1D7E387}"/>
              </a:ext>
            </a:extLst>
          </p:cNvPr>
          <p:cNvGrpSpPr>
            <a:grpSpLocks/>
          </p:cNvGrpSpPr>
          <p:nvPr/>
        </p:nvGrpSpPr>
        <p:grpSpPr bwMode="auto">
          <a:xfrm>
            <a:off x="4405309" y="5570540"/>
            <a:ext cx="6862765" cy="1193800"/>
            <a:chOff x="1800" y="3039"/>
            <a:chExt cx="3869" cy="752"/>
          </a:xfrm>
        </p:grpSpPr>
        <p:pic>
          <p:nvPicPr>
            <p:cNvPr id="25" name="Picture 10">
              <a:extLst>
                <a:ext uri="{FF2B5EF4-FFF2-40B4-BE49-F238E27FC236}">
                  <a16:creationId xmlns:a16="http://schemas.microsoft.com/office/drawing/2014/main" id="{712F0B02-658C-4D06-BAFB-8B55960145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" y="3039"/>
              <a:ext cx="3869" cy="605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11">
              <a:extLst>
                <a:ext uri="{FF2B5EF4-FFF2-40B4-BE49-F238E27FC236}">
                  <a16:creationId xmlns:a16="http://schemas.microsoft.com/office/drawing/2014/main" id="{DCE5916D-CB10-43F7-A664-58BD448483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1" y="3111"/>
              <a:ext cx="3804" cy="68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bg1"/>
                  </a:solidFill>
                  <a:latin typeface="Times New Roman" panose="02020603050405020304" pitchFamily="18" charset="0"/>
                  <a:cs typeface="Lucida Sans Unicode" panose="020B0602030504020204" pitchFamily="34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vi-VN" sz="3200" b="1" dirty="0">
                  <a:solidFill>
                    <a:srgbClr val="000000"/>
                  </a:solidFill>
                </a:rPr>
                <a:t>- </a:t>
              </a:r>
              <a:r>
                <a:rPr lang="en-US" altLang="vi-VN" sz="3200" b="1" dirty="0" err="1">
                  <a:solidFill>
                    <a:srgbClr val="000000"/>
                  </a:solidFill>
                </a:rPr>
                <a:t>Mở</a:t>
              </a:r>
              <a:r>
                <a:rPr lang="en-US" altLang="vi-VN" sz="3200" b="1" dirty="0">
                  <a:solidFill>
                    <a:srgbClr val="000000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000000"/>
                  </a:solidFill>
                </a:rPr>
                <a:t>ra</a:t>
              </a:r>
              <a:r>
                <a:rPr lang="en-US" altLang="vi-VN" sz="3200" b="1" dirty="0">
                  <a:solidFill>
                    <a:srgbClr val="000000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000000"/>
                  </a:solidFill>
                </a:rPr>
                <a:t>thời</a:t>
              </a:r>
              <a:r>
                <a:rPr lang="en-US" altLang="vi-VN" sz="3200" b="1" dirty="0">
                  <a:solidFill>
                    <a:srgbClr val="000000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000000"/>
                  </a:solidFill>
                </a:rPr>
                <a:t>kì</a:t>
              </a:r>
              <a:r>
                <a:rPr lang="en-US" altLang="vi-VN" sz="3200" b="1" dirty="0">
                  <a:solidFill>
                    <a:srgbClr val="000000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000000"/>
                  </a:solidFill>
                </a:rPr>
                <a:t>phát</a:t>
              </a:r>
              <a:r>
                <a:rPr lang="en-US" altLang="vi-VN" sz="3200" b="1" dirty="0">
                  <a:solidFill>
                    <a:srgbClr val="000000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000000"/>
                  </a:solidFill>
                </a:rPr>
                <a:t>triển</a:t>
              </a:r>
              <a:r>
                <a:rPr lang="en-US" altLang="vi-VN" sz="3200" b="1" dirty="0">
                  <a:solidFill>
                    <a:srgbClr val="000000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000000"/>
                  </a:solidFill>
                </a:rPr>
                <a:t>mới</a:t>
              </a:r>
              <a:r>
                <a:rPr lang="en-US" altLang="vi-VN" sz="3200" b="1" dirty="0">
                  <a:solidFill>
                    <a:srgbClr val="000000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000000"/>
                  </a:solidFill>
                </a:rPr>
                <a:t>của</a:t>
              </a:r>
              <a:r>
                <a:rPr lang="en-US" altLang="vi-VN" sz="3200" b="1" dirty="0">
                  <a:solidFill>
                    <a:srgbClr val="000000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000000"/>
                  </a:solidFill>
                </a:rPr>
                <a:t>dân</a:t>
              </a:r>
              <a:r>
                <a:rPr lang="en-US" altLang="vi-VN" sz="3200" b="1" dirty="0">
                  <a:solidFill>
                    <a:srgbClr val="000000"/>
                  </a:solidFill>
                </a:rPr>
                <a:t> </a:t>
              </a:r>
              <a:r>
                <a:rPr lang="en-US" altLang="vi-VN" sz="3200" b="1" dirty="0" err="1">
                  <a:solidFill>
                    <a:srgbClr val="000000"/>
                  </a:solidFill>
                </a:rPr>
                <a:t>tộc</a:t>
              </a:r>
              <a:r>
                <a:rPr lang="en-US" altLang="vi-VN" sz="3200" b="1" dirty="0">
                  <a:solidFill>
                    <a:srgbClr val="000000"/>
                  </a:solidFill>
                </a:rPr>
                <a:t> – </a:t>
              </a:r>
              <a:r>
                <a:rPr lang="en-US" altLang="vi-VN" sz="3200" b="1" dirty="0" err="1">
                  <a:solidFill>
                    <a:srgbClr val="000000"/>
                  </a:solidFill>
                </a:rPr>
                <a:t>thời</a:t>
              </a:r>
              <a:r>
                <a:rPr lang="en-US" altLang="vi-VN" sz="3200" b="1" dirty="0">
                  <a:solidFill>
                    <a:srgbClr val="000000"/>
                  </a:solidFill>
                </a:rPr>
                <a:t> Lê </a:t>
              </a:r>
              <a:r>
                <a:rPr lang="en-US" altLang="vi-VN" sz="3200" b="1" dirty="0" err="1">
                  <a:solidFill>
                    <a:srgbClr val="000000"/>
                  </a:solidFill>
                </a:rPr>
                <a:t>sơ</a:t>
              </a:r>
              <a:endParaRPr lang="en-US" altLang="vi-VN" sz="3200" b="1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repl">
                                        <p:cTn id="14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repl">
                                        <p:cTn id="16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repl">
                                        <p:cTn id="18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repl">
                                        <p:cTn id="20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0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35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repl">
                                        <p:cTn id="36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37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repl">
                                        <p:cTn id="38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39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repl">
                                        <p:cTn id="40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41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repl">
                                        <p:cTn id="42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57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repl">
                                        <p:cTn id="58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59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repl">
                                        <p:cTn id="60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61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repl">
                                        <p:cTn id="62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63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repl">
                                        <p:cTn id="64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C84BE05-3469-4F5E-8932-164742850749}"/>
              </a:ext>
            </a:extLst>
          </p:cNvPr>
          <p:cNvSpPr txBox="1">
            <a:spLocks noChangeArrowheads="1"/>
          </p:cNvSpPr>
          <p:nvPr/>
        </p:nvSpPr>
        <p:spPr>
          <a:xfrm>
            <a:off x="1425576" y="1168662"/>
            <a:ext cx="10318750" cy="83316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Chủ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đề</a:t>
            </a:r>
            <a:r>
              <a:rPr lang="en-US" altLang="en-US" sz="2800" b="1" dirty="0">
                <a:solidFill>
                  <a:srgbClr val="0000FF"/>
                </a:solidFill>
              </a:rPr>
              <a:t> 9: </a:t>
            </a:r>
            <a:r>
              <a:rPr lang="en-US" altLang="en-US" sz="2800" b="1" dirty="0" err="1">
                <a:solidFill>
                  <a:srgbClr val="0000FF"/>
                </a:solidFill>
              </a:rPr>
              <a:t>Nước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Đại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Việt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thời</a:t>
            </a:r>
            <a:r>
              <a:rPr lang="en-US" altLang="en-US" sz="2800" b="1" dirty="0">
                <a:solidFill>
                  <a:srgbClr val="0000FF"/>
                </a:solidFill>
              </a:rPr>
              <a:t> Lê </a:t>
            </a:r>
            <a:r>
              <a:rPr lang="en-US" altLang="en-US" sz="2800" b="1" dirty="0" err="1">
                <a:solidFill>
                  <a:srgbClr val="0000FF"/>
                </a:solidFill>
              </a:rPr>
              <a:t>sơ</a:t>
            </a:r>
            <a:r>
              <a:rPr lang="en-US" altLang="en-US" sz="2800" b="1" dirty="0">
                <a:solidFill>
                  <a:srgbClr val="0000FF"/>
                </a:solidFill>
              </a:rPr>
              <a:t> (1428 – 1527)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35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82713" y="763829"/>
            <a:ext cx="61643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.VnTimeH" panose="020B7200000000000000" pitchFamily="34" charset="0"/>
              </a:rPr>
              <a:t>S¥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 </a:t>
            </a:r>
            <a:r>
              <a:rPr lang="en-US" altLang="en-US" sz="2000" b="1" dirty="0" err="1">
                <a:latin typeface=".VnTimeH" panose="020B7200000000000000" pitchFamily="34" charset="0"/>
              </a:rPr>
              <a:t>Bé</a:t>
            </a:r>
            <a:r>
              <a:rPr lang="en-US" altLang="en-US" sz="2000" b="1" dirty="0">
                <a:latin typeface=".VnTimeH" panose="020B7200000000000000" pitchFamily="34" charset="0"/>
              </a:rPr>
              <a:t> M¸Y NHµ </a:t>
            </a:r>
            <a:r>
              <a:rPr lang="en-US" altLang="en-US" sz="2000" b="1" dirty="0" err="1">
                <a:latin typeface=".VnTimeH" panose="020B7200000000000000" pitchFamily="34" charset="0"/>
              </a:rPr>
              <a:t>N¦íC</a:t>
            </a:r>
            <a:r>
              <a:rPr lang="en-US" altLang="en-US" sz="2000" b="1" dirty="0">
                <a:latin typeface=".VnTimeH" panose="020B7200000000000000" pitchFamily="34" charset="0"/>
              </a:rPr>
              <a:t> </a:t>
            </a:r>
            <a:r>
              <a:rPr lang="en-US" altLang="en-US" sz="2000" b="1" dirty="0" err="1">
                <a:latin typeface=".VnTimeH" panose="020B7200000000000000" pitchFamily="34" charset="0"/>
              </a:rPr>
              <a:t>THêI</a:t>
            </a:r>
            <a:r>
              <a:rPr lang="en-US" altLang="en-US" sz="2000" b="1" dirty="0">
                <a:latin typeface=".VnTimeH" panose="020B7200000000000000" pitchFamily="34" charset="0"/>
              </a:rPr>
              <a:t> TRÇN</a:t>
            </a: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5120217" y="1338654"/>
            <a:ext cx="853020" cy="92333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CÊp</a:t>
            </a:r>
            <a:r>
              <a:rPr lang="en-US" altLang="en-US" sz="18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triÒu</a:t>
            </a:r>
            <a:r>
              <a:rPr lang="en-US" altLang="en-US" sz="1800" b="1" dirty="0">
                <a:solidFill>
                  <a:srgbClr val="FFFF00"/>
                </a:solidFill>
                <a:latin typeface=".VnTime" panose="020B7200000000000000" pitchFamily="34" charset="0"/>
              </a:rPr>
              <a:t> ®</a:t>
            </a:r>
            <a:r>
              <a:rPr lang="en-US" altLang="en-US" sz="1800" b="1" dirty="0" err="1">
                <a:solidFill>
                  <a:srgbClr val="FFFF00"/>
                </a:solidFill>
                <a:latin typeface="VNI-Times" pitchFamily="2" charset="0"/>
              </a:rPr>
              <a:t>ì</a:t>
            </a:r>
            <a:r>
              <a:rPr lang="en-US" altLang="en-US" sz="18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nh</a:t>
            </a:r>
            <a:endParaRPr lang="en-US" altLang="en-US" sz="1800" b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137220" name="AutoShape 4"/>
          <p:cNvSpPr>
            <a:spLocks/>
          </p:cNvSpPr>
          <p:nvPr/>
        </p:nvSpPr>
        <p:spPr bwMode="auto">
          <a:xfrm>
            <a:off x="4939853" y="1196182"/>
            <a:ext cx="45719" cy="1208274"/>
          </a:xfrm>
          <a:prstGeom prst="leftBrace">
            <a:avLst>
              <a:gd name="adj1" fmla="val 15129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37221" name="AutoShape 5"/>
          <p:cNvSpPr>
            <a:spLocks/>
          </p:cNvSpPr>
          <p:nvPr/>
        </p:nvSpPr>
        <p:spPr bwMode="auto">
          <a:xfrm>
            <a:off x="5033576" y="4328008"/>
            <a:ext cx="80029" cy="2238588"/>
          </a:xfrm>
          <a:prstGeom prst="leftBrace">
            <a:avLst>
              <a:gd name="adj1" fmla="val 17857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5081342" y="2556332"/>
            <a:ext cx="1083208" cy="147732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C¸c</a:t>
            </a:r>
            <a:r>
              <a:rPr lang="en-US" altLang="en-US" sz="1800" b="1" dirty="0">
                <a:solidFill>
                  <a:srgbClr val="FFFF00"/>
                </a:solidFill>
                <a:latin typeface=".VnTime" panose="020B7200000000000000" pitchFamily="34" charset="0"/>
              </a:rPr>
              <a:t> ®¬n </a:t>
            </a:r>
            <a:r>
              <a:rPr lang="en-US" altLang="en-US" sz="18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vÞ</a:t>
            </a:r>
            <a:r>
              <a:rPr lang="en-US" altLang="en-US" sz="18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hµnh</a:t>
            </a:r>
            <a:r>
              <a:rPr lang="en-US" altLang="en-US" sz="18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chÝnh</a:t>
            </a:r>
            <a:r>
              <a:rPr lang="en-US" altLang="en-US" sz="18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trung</a:t>
            </a:r>
            <a:r>
              <a:rPr lang="en-US" altLang="en-US" sz="18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gian</a:t>
            </a:r>
            <a:endParaRPr lang="en-US" altLang="en-US" sz="1800" b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5170010" y="4819324"/>
            <a:ext cx="994540" cy="1200329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C¸c</a:t>
            </a:r>
            <a:r>
              <a:rPr lang="en-US" altLang="en-US" sz="1800" b="1" dirty="0">
                <a:solidFill>
                  <a:srgbClr val="FFFF00"/>
                </a:solidFill>
                <a:latin typeface=".VnTime" panose="020B7200000000000000" pitchFamily="34" charset="0"/>
              </a:rPr>
              <a:t> ®¬n </a:t>
            </a:r>
            <a:r>
              <a:rPr lang="en-US" altLang="en-US" sz="18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vÞ</a:t>
            </a:r>
            <a:r>
              <a:rPr lang="en-US" altLang="en-US" sz="18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hµnh</a:t>
            </a:r>
            <a:r>
              <a:rPr lang="en-US" altLang="en-US" sz="18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chÝnh</a:t>
            </a:r>
            <a:r>
              <a:rPr lang="en-US" altLang="en-US" sz="1800" b="1" dirty="0">
                <a:solidFill>
                  <a:srgbClr val="FFFF00"/>
                </a:solidFill>
                <a:latin typeface=".VnTime" panose="020B7200000000000000" pitchFamily="34" charset="0"/>
              </a:rPr>
              <a:t> c¬ </a:t>
            </a:r>
            <a:r>
              <a:rPr lang="en-US" altLang="en-US" sz="18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së</a:t>
            </a:r>
            <a:endParaRPr lang="en-US" altLang="en-US" sz="1800" b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137224" name="AutoShape 8"/>
          <p:cNvSpPr>
            <a:spLocks/>
          </p:cNvSpPr>
          <p:nvPr/>
        </p:nvSpPr>
        <p:spPr bwMode="auto">
          <a:xfrm>
            <a:off x="4935070" y="2535238"/>
            <a:ext cx="166591" cy="1321674"/>
          </a:xfrm>
          <a:prstGeom prst="leftBrace">
            <a:avLst>
              <a:gd name="adj1" fmla="val 5125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1022350" y="1179515"/>
            <a:ext cx="2160588" cy="5889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Vua</a:t>
            </a:r>
            <a:endParaRPr lang="en-US" altLang="en-US" sz="18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Th­ượng</a:t>
            </a:r>
            <a:r>
              <a:rPr lang="en-US" alt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endParaRPr lang="en-US" alt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248678" y="1857376"/>
            <a:ext cx="1223962" cy="5889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Quan</a:t>
            </a:r>
            <a:r>
              <a:rPr lang="en-US" altLang="en-US" sz="18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altLang="en-US" sz="1800" b="1" dirty="0">
              <a:solidFill>
                <a:srgbClr val="FFFF00"/>
              </a:solidFill>
              <a:latin typeface="VNI-Times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FF00"/>
                </a:solidFill>
                <a:latin typeface=".VnTime" panose="020B7200000000000000" pitchFamily="34" charset="0"/>
              </a:rPr>
              <a:t>(</a:t>
            </a:r>
            <a:r>
              <a:rPr lang="en-US" altLang="en-US" sz="14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Hä</a:t>
            </a:r>
            <a:r>
              <a:rPr lang="en-US" altLang="en-US" sz="14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4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TrÇn</a:t>
            </a:r>
            <a:r>
              <a:rPr lang="en-US" altLang="en-US" sz="1400" b="1" dirty="0">
                <a:solidFill>
                  <a:srgbClr val="FFFF00"/>
                </a:solidFill>
                <a:latin typeface=".VnTime" panose="020B7200000000000000" pitchFamily="34" charset="0"/>
              </a:rPr>
              <a:t>)</a:t>
            </a: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2935288" y="1815493"/>
            <a:ext cx="1223963" cy="5889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Quan</a:t>
            </a:r>
            <a:r>
              <a:rPr lang="en-US" altLang="en-US" sz="18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vâ</a:t>
            </a:r>
            <a:endParaRPr lang="en-US" altLang="en-US" sz="18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FF00"/>
                </a:solidFill>
                <a:latin typeface=".VnTime" panose="020B7200000000000000" pitchFamily="34" charset="0"/>
              </a:rPr>
              <a:t>(</a:t>
            </a:r>
            <a:r>
              <a:rPr lang="en-US" altLang="en-US" sz="14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Hä</a:t>
            </a:r>
            <a:r>
              <a:rPr lang="en-US" altLang="en-US" sz="14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4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TrÇn</a:t>
            </a:r>
            <a:r>
              <a:rPr lang="en-US" altLang="en-US" sz="1400" b="1" dirty="0">
                <a:solidFill>
                  <a:srgbClr val="FFFF00"/>
                </a:solidFill>
                <a:latin typeface=".VnTime" panose="020B7200000000000000" pitchFamily="34" charset="0"/>
              </a:rPr>
              <a:t>)</a:t>
            </a:r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170659" y="2535238"/>
            <a:ext cx="1308517" cy="646331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C¸c</a:t>
            </a:r>
            <a:r>
              <a:rPr lang="en-US" altLang="en-US" sz="1800" b="1" dirty="0">
                <a:solidFill>
                  <a:srgbClr val="FFFF00"/>
                </a:solidFill>
                <a:latin typeface=".VnTime" panose="020B7200000000000000" pitchFamily="34" charset="0"/>
              </a:rPr>
              <a:t> c¬ </a:t>
            </a:r>
            <a:r>
              <a:rPr lang="en-US" altLang="en-US" sz="18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quan</a:t>
            </a:r>
            <a:endParaRPr lang="en-US" altLang="en-US" sz="1400" b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54140" y="3270468"/>
            <a:ext cx="735012" cy="255454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Quèc</a:t>
            </a: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sö</a:t>
            </a: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viÖn</a:t>
            </a: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(</a:t>
            </a: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viết</a:t>
            </a: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sử</a:t>
            </a: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137230" name="Text Box 14"/>
          <p:cNvSpPr txBox="1">
            <a:spLocks noChangeArrowheads="1"/>
          </p:cNvSpPr>
          <p:nvPr/>
        </p:nvSpPr>
        <p:spPr bwMode="auto">
          <a:xfrm>
            <a:off x="872330" y="3270468"/>
            <a:ext cx="735013" cy="255454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Th¸i</a:t>
            </a: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viÖn</a:t>
            </a: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(</a:t>
            </a: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chữa</a:t>
            </a: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bệnh</a:t>
            </a: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trtong</a:t>
            </a: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cung</a:t>
            </a: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1622551" y="3294996"/>
            <a:ext cx="735012" cy="255454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T«n</a:t>
            </a: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nh©n</a:t>
            </a: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Phñ</a:t>
            </a: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(</a:t>
            </a: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nắm</a:t>
            </a: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sự</a:t>
            </a: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vụ</a:t>
            </a: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họ</a:t>
            </a: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hàng</a:t>
            </a: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tôn</a:t>
            </a: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thất</a:t>
            </a: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)</a:t>
            </a:r>
          </a:p>
        </p:txBody>
      </p:sp>
      <p:sp>
        <p:nvSpPr>
          <p:cNvPr id="137232" name="Text Box 16"/>
          <p:cNvSpPr txBox="1">
            <a:spLocks noChangeArrowheads="1"/>
          </p:cNvSpPr>
          <p:nvPr/>
        </p:nvSpPr>
        <p:spPr bwMode="auto">
          <a:xfrm>
            <a:off x="2538203" y="2522321"/>
            <a:ext cx="2205037" cy="3762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C¸c</a:t>
            </a:r>
            <a:r>
              <a:rPr lang="en-US" altLang="en-US" sz="18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18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quan</a:t>
            </a:r>
            <a:endParaRPr lang="en-US" altLang="en-US" sz="1400" b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2580772" y="2951225"/>
            <a:ext cx="627063" cy="8350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Hµ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®ª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sø</a:t>
            </a: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3274129" y="2945297"/>
            <a:ext cx="874713" cy="8350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KhyÕn</a:t>
            </a: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n«ng</a:t>
            </a: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sø</a:t>
            </a: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137235" name="Text Box 19"/>
          <p:cNvSpPr txBox="1">
            <a:spLocks noChangeArrowheads="1"/>
          </p:cNvSpPr>
          <p:nvPr/>
        </p:nvSpPr>
        <p:spPr bwMode="auto">
          <a:xfrm>
            <a:off x="4190753" y="2969220"/>
            <a:ext cx="735012" cy="8350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ån</a:t>
            </a: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®</a:t>
            </a: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iÒn</a:t>
            </a: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sø</a:t>
            </a: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137236" name="Text Box 20"/>
          <p:cNvSpPr txBox="1">
            <a:spLocks noChangeArrowheads="1"/>
          </p:cNvSpPr>
          <p:nvPr/>
        </p:nvSpPr>
        <p:spPr bwMode="auto">
          <a:xfrm>
            <a:off x="2511926" y="4072047"/>
            <a:ext cx="2399115" cy="64611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.VnTime" panose="020B7200000000000000" pitchFamily="34" charset="0"/>
              </a:rPr>
              <a:t>12 </a:t>
            </a:r>
            <a:r>
              <a:rPr lang="en-US" altLang="en-US" sz="20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lé</a:t>
            </a:r>
            <a:endParaRPr lang="en-US" altLang="en-US" sz="20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( </a:t>
            </a: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Ch¸nh</a:t>
            </a: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, </a:t>
            </a: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phã</a:t>
            </a: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 An </a:t>
            </a: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phñ</a:t>
            </a: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sø</a:t>
            </a: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)</a:t>
            </a:r>
          </a:p>
        </p:txBody>
      </p:sp>
      <p:sp>
        <p:nvSpPr>
          <p:cNvPr id="137237" name="Text Box 21"/>
          <p:cNvSpPr txBox="1">
            <a:spLocks noChangeArrowheads="1"/>
          </p:cNvSpPr>
          <p:nvPr/>
        </p:nvSpPr>
        <p:spPr bwMode="auto">
          <a:xfrm>
            <a:off x="2513254" y="4793543"/>
            <a:ext cx="2383028" cy="40011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Phñ</a:t>
            </a:r>
            <a:r>
              <a:rPr lang="en-US" altLang="en-US" sz="2000" b="1" dirty="0">
                <a:solidFill>
                  <a:srgbClr val="FFFF00"/>
                </a:solidFill>
                <a:latin typeface=".VnTime" panose="020B7200000000000000" pitchFamily="34" charset="0"/>
              </a:rPr>
              <a:t>  </a:t>
            </a:r>
            <a:r>
              <a:rPr lang="en-US" altLang="en-US" sz="1800" b="1" dirty="0">
                <a:solidFill>
                  <a:srgbClr val="FFFF00"/>
                </a:solidFill>
                <a:latin typeface=".VnTime" panose="020B7200000000000000" pitchFamily="34" charset="0"/>
              </a:rPr>
              <a:t>( Tri </a:t>
            </a:r>
            <a:r>
              <a:rPr lang="en-US" altLang="en-US" sz="18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phñ</a:t>
            </a:r>
            <a:r>
              <a:rPr lang="en-US" altLang="en-US" sz="1800" b="1" dirty="0">
                <a:solidFill>
                  <a:srgbClr val="FFFF00"/>
                </a:solidFill>
                <a:latin typeface=".VnTime" panose="020B7200000000000000" pitchFamily="34" charset="0"/>
              </a:rPr>
              <a:t>)</a:t>
            </a:r>
          </a:p>
        </p:txBody>
      </p:sp>
      <p:sp>
        <p:nvSpPr>
          <p:cNvPr id="137238" name="Text Box 22"/>
          <p:cNvSpPr txBox="1">
            <a:spLocks noChangeArrowheads="1"/>
          </p:cNvSpPr>
          <p:nvPr/>
        </p:nvSpPr>
        <p:spPr bwMode="auto">
          <a:xfrm>
            <a:off x="2562926" y="5286284"/>
            <a:ext cx="2297113" cy="6159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Ch©u</a:t>
            </a:r>
            <a:r>
              <a:rPr lang="en-US" altLang="en-US" sz="1800" b="1" dirty="0">
                <a:solidFill>
                  <a:srgbClr val="FFFF00"/>
                </a:solidFill>
                <a:latin typeface=".VnTime" panose="020B7200000000000000" pitchFamily="34" charset="0"/>
              </a:rPr>
              <a:t>, </a:t>
            </a:r>
            <a:r>
              <a:rPr lang="en-US" altLang="en-US" sz="18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huyÖn</a:t>
            </a:r>
            <a:endParaRPr lang="en-US" altLang="en-US" sz="18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( Tri </a:t>
            </a: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ch©u</a:t>
            </a: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, tri </a:t>
            </a: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huyÖn</a:t>
            </a: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)</a:t>
            </a:r>
          </a:p>
        </p:txBody>
      </p:sp>
      <p:sp>
        <p:nvSpPr>
          <p:cNvPr id="137239" name="Text Box 23"/>
          <p:cNvSpPr txBox="1">
            <a:spLocks noChangeArrowheads="1"/>
          </p:cNvSpPr>
          <p:nvPr/>
        </p:nvSpPr>
        <p:spPr bwMode="auto">
          <a:xfrm>
            <a:off x="2580772" y="6000686"/>
            <a:ext cx="2297113" cy="6461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.VnTime" panose="020B7200000000000000" pitchFamily="34" charset="0"/>
              </a:rPr>
              <a:t>X·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( X· </a:t>
            </a: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quan</a:t>
            </a: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38558" y="778077"/>
            <a:ext cx="52641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BỘ MÁY NHÀ NƯỚC THỜI LÊ SƠ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53818" y="86579"/>
            <a:ext cx="3877491" cy="5029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1.VỀ MẶT CHÍNH TRỊ</a:t>
            </a: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>
            <a:off x="6173058" y="835713"/>
            <a:ext cx="0" cy="5937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8418369" y="1149619"/>
            <a:ext cx="2160588" cy="369332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Vua</a:t>
            </a:r>
            <a:endParaRPr lang="en-US" altLang="en-US" sz="1800" b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6621244" y="1602180"/>
            <a:ext cx="2682703" cy="40011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Trung</a:t>
            </a:r>
            <a:r>
              <a:rPr lang="en-US" altLang="en-US" sz="20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ương</a:t>
            </a:r>
            <a:endParaRPr lang="en-US" altLang="en-US" sz="2000" b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11060928" y="1566862"/>
            <a:ext cx="1085312" cy="707886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Địa</a:t>
            </a:r>
            <a:r>
              <a:rPr lang="en-US" altLang="en-US" sz="20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0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phương</a:t>
            </a:r>
            <a:endParaRPr lang="en-US" altLang="en-US" sz="2000" b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6189516" y="2141288"/>
            <a:ext cx="1674370" cy="646331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.VnTime" panose="020B7200000000000000" pitchFamily="34" charset="0"/>
              </a:rPr>
              <a:t>6 </a:t>
            </a:r>
            <a:r>
              <a:rPr lang="en-US" altLang="en-US" sz="18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bộ</a:t>
            </a:r>
            <a:endParaRPr lang="en-US" altLang="en-US" sz="18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.VnTime" panose="020B7200000000000000" pitchFamily="34" charset="0"/>
              </a:rPr>
              <a:t>(</a:t>
            </a:r>
            <a:r>
              <a:rPr lang="en-US" altLang="en-US" sz="18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Thượng</a:t>
            </a:r>
            <a:r>
              <a:rPr lang="en-US" altLang="en-US" sz="18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thư</a:t>
            </a:r>
            <a:r>
              <a:rPr lang="en-US" altLang="en-US" sz="1800" b="1" dirty="0">
                <a:solidFill>
                  <a:srgbClr val="FFFF00"/>
                </a:solidFill>
                <a:latin typeface=".VnTime" panose="020B7200000000000000" pitchFamily="34" charset="0"/>
              </a:rPr>
              <a:t>)</a:t>
            </a:r>
            <a:endParaRPr lang="en-US" altLang="en-US" sz="1400" b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6123827" y="3048339"/>
            <a:ext cx="567408" cy="1938992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Lại</a:t>
            </a: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FFFF00"/>
                </a:solidFill>
                <a:latin typeface=".VnTime" panose="020B7200000000000000" pitchFamily="34" charset="0"/>
              </a:rPr>
              <a:t>(</a:t>
            </a:r>
            <a:r>
              <a:rPr lang="en-US" altLang="en-US" sz="12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quan</a:t>
            </a:r>
            <a:r>
              <a:rPr lang="en-US" altLang="en-US" sz="1200" b="1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12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tước</a:t>
            </a:r>
            <a:r>
              <a:rPr lang="en-US" altLang="en-US" sz="1200" b="1" dirty="0">
                <a:solidFill>
                  <a:srgbClr val="FFFF00"/>
                </a:solidFill>
                <a:latin typeface=".VnTime" panose="020B7200000000000000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6602662" y="3039908"/>
            <a:ext cx="629850" cy="1815882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Hộ</a:t>
            </a: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altLang="en-US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7094678" y="3048339"/>
            <a:ext cx="694939" cy="1938992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Lễ</a:t>
            </a: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alt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alt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altLang="en-US" sz="1600" b="1" dirty="0">
                <a:solidFill>
                  <a:srgbClr val="FFFF00"/>
                </a:solidFill>
                <a:latin typeface=".VnTime" panose="020B7200000000000000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8249834" y="3089294"/>
            <a:ext cx="625302" cy="1938992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altLang="en-US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lệnh,xét</a:t>
            </a:r>
            <a:r>
              <a:rPr lang="en-US" alt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7708557" y="3062659"/>
            <a:ext cx="642474" cy="196977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endParaRPr lang="en-US" altLang="en-US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8803666" y="3078048"/>
            <a:ext cx="658853" cy="1938992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altLang="en-US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alt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8875136" y="2105129"/>
            <a:ext cx="2094045" cy="646331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altLang="en-US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endParaRPr lang="en-US" alt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0561474" y="2860018"/>
            <a:ext cx="609885" cy="2431435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</a:t>
            </a:r>
            <a:r>
              <a:rPr lang="en-US" alt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endParaRPr lang="en-US" altLang="en-US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(can </a:t>
            </a:r>
            <a:r>
              <a:rPr lang="en-US" altLang="en-US" sz="1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alt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9380385" y="2836803"/>
            <a:ext cx="652036" cy="2215991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alt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alt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lang="en-US" altLang="en-US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9953640" y="2854299"/>
            <a:ext cx="671754" cy="2308324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lang="en-US" altLang="en-US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00" b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11190766" y="2357107"/>
            <a:ext cx="930836" cy="1938992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Đạo</a:t>
            </a:r>
            <a:endParaRPr lang="en-US" altLang="en-US" sz="20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  <a:latin typeface=".VnTime" panose="020B7200000000000000" pitchFamily="34" charset="0"/>
              </a:rPr>
              <a:t>(5-13)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1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alt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11078078" y="4718159"/>
            <a:ext cx="1056708" cy="92333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Phñ</a:t>
            </a:r>
            <a:endParaRPr lang="en-US" altLang="en-US" sz="1800" b="1" dirty="0">
              <a:solidFill>
                <a:srgbClr val="FFFF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  <a:latin typeface=".VnTime" panose="020B7200000000000000" pitchFamily="34" charset="0"/>
              </a:rPr>
              <a:t>( Tri </a:t>
            </a:r>
            <a:r>
              <a:rPr lang="en-US" altLang="en-US" sz="1800" b="1" dirty="0" err="1">
                <a:solidFill>
                  <a:srgbClr val="FFFF00"/>
                </a:solidFill>
                <a:latin typeface=".VnTime" panose="020B7200000000000000" pitchFamily="34" charset="0"/>
              </a:rPr>
              <a:t>phñ</a:t>
            </a:r>
            <a:r>
              <a:rPr lang="en-US" altLang="en-US" sz="1800" b="1" dirty="0">
                <a:solidFill>
                  <a:srgbClr val="FFFF00"/>
                </a:solidFill>
                <a:latin typeface=".VnTime" panose="020B7200000000000000" pitchFamily="34" charset="0"/>
              </a:rPr>
              <a:t>)</a:t>
            </a: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11060928" y="5696487"/>
            <a:ext cx="1073857" cy="646331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1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altLang="en-US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11078078" y="6425177"/>
            <a:ext cx="1068162" cy="400110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endParaRPr lang="en-US" altLang="en-US" sz="1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AutoShape 6"/>
          <p:cNvSpPr>
            <a:spLocks noChangeArrowheads="1"/>
          </p:cNvSpPr>
          <p:nvPr/>
        </p:nvSpPr>
        <p:spPr bwMode="auto">
          <a:xfrm>
            <a:off x="6220955" y="4808684"/>
            <a:ext cx="4598988" cy="1602051"/>
          </a:xfrm>
          <a:prstGeom prst="cloudCallout">
            <a:avLst>
              <a:gd name="adj1" fmla="val 7306"/>
              <a:gd name="adj2" fmla="val -77588"/>
            </a:avLst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tổ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máy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Lý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Lê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54" name="Text Box 21"/>
          <p:cNvSpPr txBox="1">
            <a:spLocks noChangeArrowheads="1"/>
          </p:cNvSpPr>
          <p:nvPr/>
        </p:nvSpPr>
        <p:spPr bwMode="auto">
          <a:xfrm>
            <a:off x="6301092" y="6261797"/>
            <a:ext cx="4518852" cy="584775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sự,an</a:t>
            </a: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alt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2856554"/>
      </p:ext>
    </p:extLst>
  </p:cSld>
  <p:clrMapOvr>
    <a:masterClrMapping/>
  </p:clrMapOvr>
  <p:transition>
    <p:split orient="vert"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870533"/>
              </p:ext>
            </p:extLst>
          </p:nvPr>
        </p:nvGraphicFramePr>
        <p:xfrm>
          <a:off x="134471" y="172086"/>
          <a:ext cx="11927541" cy="6647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5450">
                  <a:extLst>
                    <a:ext uri="{9D8B030D-6E8A-4147-A177-3AD203B41FA5}">
                      <a16:colId xmlns:a16="http://schemas.microsoft.com/office/drawing/2014/main" val="378581316"/>
                    </a:ext>
                  </a:extLst>
                </a:gridCol>
                <a:gridCol w="7402091">
                  <a:extLst>
                    <a:ext uri="{9D8B030D-6E8A-4147-A177-3AD203B41FA5}">
                      <a16:colId xmlns:a16="http://schemas.microsoft.com/office/drawing/2014/main" val="1523070159"/>
                    </a:ext>
                  </a:extLst>
                </a:gridCol>
              </a:tblGrid>
              <a:tr h="35850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BỘ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MÁY NHÀ NƯỚC THỜI  LÝ TRẦN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BỘ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MÁY NHÀ NƯỚC THỜI LÊ SƠ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626546"/>
                  </a:ext>
                </a:extLst>
              </a:tr>
              <a:tr h="188216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Triều đình trung ương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thượng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võ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Khuyến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điền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Lê Thánh Tông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quyền lực tập trung vào trong tay nhà vua. Bỏ một số chức vụ cao cấp nhất như tướng quốc, đại tổng quản, đại hành khiển. 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ác cơ quan được quy định chặt chẽ và rõ ràng các nhiệm vụ của mình, gồm có sáu bộ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hộ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lễ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binh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 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cơ quan chuyên môn khác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lâm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viện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viện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Ngự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đài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06353"/>
                  </a:ext>
                </a:extLst>
              </a:tr>
              <a:tr h="188216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- Các đơn vị hành chính: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hưa được quy củ, đặc biệt là ở các địa phương.</a:t>
                      </a: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Lộ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Xã</a:t>
                      </a:r>
                      <a:endParaRPr lang="en-US" sz="2000" b="0" i="0" kern="1200" baseline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lệ</a:t>
                      </a: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ổ chức chặt chẽ, rõ ràng, chia nhỏ đất nước thành 13 đạo để cai quản. </a:t>
                      </a: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Đứng đầu đạo không còn là một viên quan nữa mà là 3 viên quan đứng đầu 3 ti để có thể kiểm soát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nhau,kìm chế nhau. Thể hiện nhà nước trung ương đã với tay đến tận địa phương.</a:t>
                      </a:r>
                      <a:r>
                        <a:rPr lang="vi-VN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Dưới đạo là phủ, huyện, xã</a:t>
                      </a:r>
                      <a:endParaRPr lang="vi-VN" sz="20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199479"/>
                  </a:ext>
                </a:extLst>
              </a:tr>
              <a:tr h="247967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Cách đào tạo tuyển chọn bổ dụng quan lại: </a:t>
                      </a: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uan lại trong triều đình chủ yếu là con cháu của vua hay là họ hàng, những người thân thích của hoàng tộc. </a:t>
                      </a: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20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=&gt; </a:t>
                      </a:r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vi-VN" sz="20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 nước quân chủ quý tộc.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 nước thời vua Lê Thánh Tông lấy phương thức học tập, thi cử làm phương thức tuyển chọn, bổ sung quan lại</a:t>
                      </a:r>
                      <a:r>
                        <a:rPr lang="en-US" sz="2000" b="0" i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(chủ yếu học tư tưởng của Nho gia)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vi-VN" sz="20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Mở rộng thi cử.</a:t>
                      </a:r>
                    </a:p>
                    <a:p>
                      <a:pPr algn="just"/>
                      <a:r>
                        <a:rPr lang="vi-VN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Chọn nhân tài công bằng, không để sót người có tài.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20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=&gt;</a:t>
                      </a:r>
                      <a:r>
                        <a:rPr lang="vi-VN" sz="20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vi-VN" sz="20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 nước quân chủ quan li</a:t>
                      </a:r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ê</a:t>
                      </a:r>
                      <a:r>
                        <a:rPr lang="vi-VN" sz="20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2000" b="1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vi-VN" sz="20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vi-VN" sz="2000" b="1" i="0" dirty="0">
                          <a:solidFill>
                            <a:srgbClr val="000000"/>
                          </a:solidFill>
                          <a:effectLst/>
                          <a:latin typeface="Open Sans"/>
                        </a:rPr>
                        <a:t> </a:t>
                      </a:r>
                      <a:endParaRPr lang="en-US" sz="2000" b="1" i="0" dirty="0">
                        <a:solidFill>
                          <a:srgbClr val="000000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21445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34471" y="6173591"/>
            <a:ext cx="4424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ua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nhưng quyền lực tập trung vào tay vua chưa cao độ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52565" y="6312090"/>
            <a:ext cx="5621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vi-VN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uyền lực tập trung vào tay vua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kể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cả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quân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đội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5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53818" y="86579"/>
            <a:ext cx="3877491" cy="5029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2.VỀ MẶT LUẬT PHÁP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7593012" y="177666"/>
            <a:ext cx="4598988" cy="1174483"/>
          </a:xfrm>
          <a:prstGeom prst="cloudCallout">
            <a:avLst>
              <a:gd name="adj1" fmla="val 7306"/>
              <a:gd name="adj2" fmla="val -7758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luật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8" name="Rectangle 7"/>
          <p:cNvSpPr/>
          <p:nvPr/>
        </p:nvSpPr>
        <p:spPr>
          <a:xfrm>
            <a:off x="1255345" y="537375"/>
            <a:ext cx="6123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Đinh</a:t>
            </a:r>
            <a:r>
              <a:rPr lang="en-US" altLang="en-US" sz="2400" b="1" dirty="0"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Tiền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Lê</a:t>
            </a:r>
            <a:r>
              <a:rPr lang="en-US" altLang="en-US" sz="2400" dirty="0"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tồn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400" dirty="0">
                <a:latin typeface="Times New Roman" panose="02020603050405020304" pitchFamily="18" charset="0"/>
              </a:rPr>
              <a:t> 30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năm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nhưng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chưa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điều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kiện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xây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dựng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pháp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lụật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34992" y="1352149"/>
            <a:ext cx="6910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Lý</a:t>
            </a:r>
            <a:r>
              <a:rPr lang="en-US" altLang="en-US" sz="2400" b="1" dirty="0">
                <a:latin typeface="Times New Roman" panose="02020603050405020304" pitchFamily="18" charset="0"/>
              </a:rPr>
              <a:t>: </a:t>
            </a:r>
            <a:r>
              <a:rPr lang="en-US" altLang="en-US" sz="2400" dirty="0">
                <a:latin typeface="Times New Roman" panose="02020603050405020304" pitchFamily="18" charset="0"/>
              </a:rPr>
              <a:t>1042 (</a:t>
            </a:r>
            <a:r>
              <a:rPr lang="en-US" altLang="en-US" sz="2400" dirty="0" err="1"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Lý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lập</a:t>
            </a:r>
            <a:r>
              <a:rPr lang="en-US" altLang="en-US" sz="2400" dirty="0">
                <a:latin typeface="Times New Roman" panose="02020603050405020304" pitchFamily="18" charset="0"/>
              </a:rPr>
              <a:t> 32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năm</a:t>
            </a:r>
            <a:r>
              <a:rPr lang="en-US" altLang="en-US" sz="2400" dirty="0">
                <a:latin typeface="Times New Roman" panose="02020603050405020304" pitchFamily="18" charset="0"/>
              </a:rPr>
              <a:t>)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bộ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luật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văn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tiên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ra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đời</a:t>
            </a:r>
            <a:r>
              <a:rPr lang="en-US" altLang="en-US" sz="2400" dirty="0">
                <a:latin typeface="Times New Roman" panose="02020603050405020304" pitchFamily="18" charset="0"/>
              </a:rPr>
              <a:t> (LUẬT HÌNH THƯ)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64282" y="2131021"/>
            <a:ext cx="6910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</a:rPr>
              <a:t>-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Lê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Sơ</a:t>
            </a:r>
            <a:r>
              <a:rPr lang="en-US" altLang="en-US" sz="2400" dirty="0"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luật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pháp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xây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dựng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tương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đối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hoàn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chỉnh</a:t>
            </a:r>
            <a:r>
              <a:rPr lang="en-US" altLang="en-US" sz="2400" dirty="0">
                <a:latin typeface="Times New Roman" panose="02020603050405020304" pitchFamily="18" charset="0"/>
              </a:rPr>
              <a:t> (LUẬT HỒNG ĐỨC)  </a:t>
            </a:r>
            <a:endParaRPr lang="en-US" sz="2400" dirty="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7766751" y="1803891"/>
            <a:ext cx="4385291" cy="1174483"/>
          </a:xfrm>
          <a:prstGeom prst="cloudCallout">
            <a:avLst>
              <a:gd name="adj1" fmla="val 7306"/>
              <a:gd name="adj2" fmla="val -7758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Ý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luật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7745379" y="389966"/>
            <a:ext cx="104457" cy="63470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66752" y="3029068"/>
            <a:ext cx="4425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Đảm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bảo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trật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tự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kỉ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cương</a:t>
            </a:r>
            <a:r>
              <a:rPr lang="en-US" altLang="en-US" sz="2400" b="1" dirty="0">
                <a:latin typeface="Times New Roman" panose="02020603050405020304" pitchFamily="18" charset="0"/>
              </a:rPr>
              <a:t>, an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ninh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xã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hội</a:t>
            </a:r>
            <a:endParaRPr lang="en-US" sz="2400" dirty="0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8215901" y="4415064"/>
            <a:ext cx="4185528" cy="2442936"/>
          </a:xfrm>
          <a:prstGeom prst="cloudCallout">
            <a:avLst>
              <a:gd name="adj1" fmla="val 7306"/>
              <a:gd name="adj2" fmla="val -7758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Luật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Lê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Lý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53819" y="2958353"/>
            <a:ext cx="3389354" cy="5276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LUẬT</a:t>
            </a:r>
            <a:r>
              <a:rPr lang="en-US" sz="1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PHÁP THỜI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LÝ </a:t>
            </a:r>
            <a:r>
              <a:rPr lang="en-US" sz="1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3474029" y="2971583"/>
            <a:ext cx="4323578" cy="49347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1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PHÁP THỜI LÊ SƠ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53818" y="3491103"/>
            <a:ext cx="7691561" cy="655883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t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GIỐNG: 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1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1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1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1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1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1800" b="1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18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1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1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1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1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1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1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sz="1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sz="1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18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725810"/>
              </p:ext>
            </p:extLst>
          </p:nvPr>
        </p:nvGraphicFramePr>
        <p:xfrm>
          <a:off x="53818" y="4234141"/>
          <a:ext cx="779601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1735">
                  <a:extLst>
                    <a:ext uri="{9D8B030D-6E8A-4147-A177-3AD203B41FA5}">
                      <a16:colId xmlns:a16="http://schemas.microsoft.com/office/drawing/2014/main" val="2447471146"/>
                    </a:ext>
                  </a:extLst>
                </a:gridCol>
                <a:gridCol w="4434283">
                  <a:extLst>
                    <a:ext uri="{9D8B030D-6E8A-4147-A177-3AD203B41FA5}">
                      <a16:colId xmlns:a16="http://schemas.microsoft.com/office/drawing/2014/main" val="30113201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KHÁC:</a:t>
                      </a:r>
                    </a:p>
                    <a:p>
                      <a:pPr algn="just" fontAlgn="t"/>
                      <a:r>
                        <a:rPr lang="vi-VN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Bảo vệ quyền lợi tư hữu</a:t>
                      </a:r>
                    </a:p>
                    <a:p>
                      <a:pPr algn="just" fontAlgn="t"/>
                      <a:r>
                        <a:rPr lang="vi-VN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Chưa bảo vệ quyền lợi của phụ nữ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Bảo vệ quyền lợi của quốc gia, khuyến khích phát triển kinh tế.</a:t>
                      </a:r>
                    </a:p>
                    <a:p>
                      <a:pPr algn="just" fontAlgn="t"/>
                      <a:r>
                        <a:rPr lang="vi-VN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Giữ gìn truyền thống tốt đẹp của dân tộc.</a:t>
                      </a:r>
                    </a:p>
                    <a:p>
                      <a:pPr algn="just" fontAlgn="t"/>
                      <a:r>
                        <a:rPr lang="vi-VN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Bảo vệ một số quyền lợi của phụ nữ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đẳng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(con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t"/>
                      <a:r>
                        <a:rPr lang="vi-VN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Hạn chế phát triển nô tì.</a:t>
                      </a:r>
                    </a:p>
                    <a:p>
                      <a:pPr algn="just" fontAlgn="t"/>
                      <a:r>
                        <a:rPr lang="vi-VN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Pháp luật thời Lê sơ đầy đủ, hoàn chỉnh hơn thể hiện ở "Luật Hồng Đức".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96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49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1" grpId="0"/>
      <p:bldP spid="12" grpId="0" animBg="1"/>
      <p:bldP spid="14" grpId="0"/>
      <p:bldP spid="15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049680"/>
              </p:ext>
            </p:extLst>
          </p:nvPr>
        </p:nvGraphicFramePr>
        <p:xfrm>
          <a:off x="147917" y="749174"/>
          <a:ext cx="11949953" cy="6108826"/>
        </p:xfrm>
        <a:graphic>
          <a:graphicData uri="http://schemas.openxmlformats.org/drawingml/2006/table">
            <a:tbl>
              <a:tblPr/>
              <a:tblGrid>
                <a:gridCol w="753984">
                  <a:extLst>
                    <a:ext uri="{9D8B030D-6E8A-4147-A177-3AD203B41FA5}">
                      <a16:colId xmlns:a16="http://schemas.microsoft.com/office/drawing/2014/main" val="692483266"/>
                    </a:ext>
                  </a:extLst>
                </a:gridCol>
                <a:gridCol w="1034475">
                  <a:extLst>
                    <a:ext uri="{9D8B030D-6E8A-4147-A177-3AD203B41FA5}">
                      <a16:colId xmlns:a16="http://schemas.microsoft.com/office/drawing/2014/main" val="953682816"/>
                    </a:ext>
                  </a:extLst>
                </a:gridCol>
                <a:gridCol w="3619416">
                  <a:extLst>
                    <a:ext uri="{9D8B030D-6E8A-4147-A177-3AD203B41FA5}">
                      <a16:colId xmlns:a16="http://schemas.microsoft.com/office/drawing/2014/main" val="3454511378"/>
                    </a:ext>
                  </a:extLst>
                </a:gridCol>
                <a:gridCol w="6542078">
                  <a:extLst>
                    <a:ext uri="{9D8B030D-6E8A-4147-A177-3AD203B41FA5}">
                      <a16:colId xmlns:a16="http://schemas.microsoft.com/office/drawing/2014/main" val="4001928949"/>
                    </a:ext>
                  </a:extLst>
                </a:gridCol>
              </a:tblGrid>
              <a:tr h="396131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69" marR="20669" marT="20669" marB="2066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69" marR="20669" marT="20669" marB="2066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Lê sơ</a:t>
                      </a:r>
                    </a:p>
                  </a:txBody>
                  <a:tcPr marL="20669" marR="20669" marT="20669" marB="2066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427537"/>
                  </a:ext>
                </a:extLst>
              </a:tr>
              <a:tr h="2116347">
                <a:tc gridSpan="2">
                  <a:txBody>
                    <a:bodyPr/>
                    <a:lstStyle/>
                    <a:p>
                      <a:pPr fontAlgn="t"/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69" marR="20669" marT="20669" marB="2066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t"/>
                      <a:r>
                        <a:rPr lang="vi-VN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Nông nghiệp</a:t>
                      </a: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chiếm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ruộng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càng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t"/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Thực hiện chính sách khai hoang để mở rộng diện tích trồng trọt.</a:t>
                      </a:r>
                    </a:p>
                    <a:p>
                      <a:pPr algn="just" fontAlgn="t"/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Chăm lo đắp đê phong lũ lụt, đào vét kênh mương đưa nước vào ruộng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t"/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Cấm giết hại trâu bò, bảo vệ sức kéo cho nông nghiệp.</a:t>
                      </a:r>
                    </a:p>
                    <a:p>
                      <a:pPr algn="just" fontAlgn="t"/>
                      <a:r>
                        <a:rPr lang="vi-VN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Thủ công nghiệp</a:t>
                      </a: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phát triển nghề thủ công truyền thống.</a:t>
                      </a:r>
                    </a:p>
                    <a:p>
                      <a:pPr marL="0" marR="0" indent="0" algn="just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Thương nghiệp: </a:t>
                      </a:r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chợ, mở cửa biển buôn bán với nước ngoài.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Thăng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Long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buôn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sầm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uất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vi-VN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69" marR="20669" marT="20669" marB="2066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767507"/>
                  </a:ext>
                </a:extLst>
              </a:tr>
              <a:tr h="1313517">
                <a:tc rowSpan="3">
                  <a:txBody>
                    <a:bodyPr/>
                    <a:lstStyle/>
                    <a:p>
                      <a:pPr fontAlgn="t"/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69" marR="20669" marT="20669" marB="2066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69" marR="20669" marT="20669" marB="2066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Thời Lý tổ chức cày ruộng tịch điền.</a:t>
                      </a:r>
                    </a:p>
                    <a:p>
                      <a:pPr algn="just" fontAlgn="t"/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Thời Trần vua cho vương hầu, công chúa, phò mã lập điền trang.</a:t>
                      </a:r>
                    </a:p>
                  </a:txBody>
                  <a:tcPr marL="20669" marR="20669" marT="20669" marB="2066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chuyên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 fontAlgn="t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 fontAlgn="t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20669" marR="20669" marT="20669" marB="2066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191452"/>
                  </a:ext>
                </a:extLst>
              </a:tr>
              <a:tr h="9299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669" marR="20669" marT="20669" marB="2066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dệt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20669" marR="20669" marT="20669" marB="2066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t"/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Có các làng nghề thủ công, phường thủ công.</a:t>
                      </a:r>
                    </a:p>
                    <a:p>
                      <a:pPr algn="just" fontAlgn="t"/>
                      <a:r>
                        <a:rPr lang="vi-VN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Các xưởng do nhà nước quản lí, gọi là cục bách tác.</a:t>
                      </a:r>
                    </a:p>
                  </a:txBody>
                  <a:tcPr marL="20669" marR="20669" marT="20669" marB="2066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421491"/>
                  </a:ext>
                </a:extLst>
              </a:tr>
              <a:tr h="12575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 nghiệp</a:t>
                      </a:r>
                    </a:p>
                  </a:txBody>
                  <a:tcPr marL="20669" marR="20669" marT="20669" marB="2066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0669" marR="20669" marT="20669" marB="2066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t"/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Khuyến khích lập chợ mới và họp chợ.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fontAlgn="t"/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 Thời Lê sơ, kinh tế phát triển mạnh mẽ.</a:t>
                      </a:r>
                    </a:p>
                  </a:txBody>
                  <a:tcPr marL="20669" marR="20669" marT="20669" marB="20669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142368"/>
                  </a:ext>
                </a:extLst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-255464" y="0"/>
            <a:ext cx="3877491" cy="5029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3.VỀ MẶT KINH TẾ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185647" y="-145017"/>
            <a:ext cx="6127377" cy="1045970"/>
          </a:xfrm>
          <a:prstGeom prst="cloudCallout">
            <a:avLst>
              <a:gd name="adj1" fmla="val 7306"/>
              <a:gd name="adj2" fmla="val -7758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So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Lê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Lý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Trần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643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479</TotalTime>
  <Words>2953</Words>
  <Application>Microsoft Office PowerPoint</Application>
  <PresentationFormat>Widescreen</PresentationFormat>
  <Paragraphs>403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.VnTime</vt:lpstr>
      <vt:lpstr>.VnTimeH</vt:lpstr>
      <vt:lpstr>Arial</vt:lpstr>
      <vt:lpstr>Arial</vt:lpstr>
      <vt:lpstr>Calibri</vt:lpstr>
      <vt:lpstr>Century Gothic</vt:lpstr>
      <vt:lpstr>Century Schoolbook</vt:lpstr>
      <vt:lpstr>Gill Sans MT</vt:lpstr>
      <vt:lpstr>Open Sans</vt:lpstr>
      <vt:lpstr>Tahoma</vt:lpstr>
      <vt:lpstr>Times New Roman</vt:lpstr>
      <vt:lpstr>VNI-Times</vt:lpstr>
      <vt:lpstr>Wingdings</vt:lpstr>
      <vt:lpstr>Wingdings 2</vt:lpstr>
      <vt:lpstr>Wingdings 3</vt:lpstr>
      <vt:lpstr>Wisp</vt:lpstr>
      <vt:lpstr>Bitmap Image</vt:lpstr>
      <vt:lpstr>ÔN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Nguyên nhân Lê Lợi dựng cờ khởi nghĩa</vt:lpstr>
      <vt:lpstr>2. Quốc hiệu của nước ta dưới thời Lê sơ</vt:lpstr>
      <vt:lpstr>3. Quân đội thời  Lê sơ gồm những bộ phận</vt:lpstr>
      <vt:lpstr>PowerPoint Presentation</vt:lpstr>
      <vt:lpstr>PowerPoint Presentation</vt:lpstr>
      <vt:lpstr>PowerPoint Presentation</vt:lpstr>
      <vt:lpstr>Hãy nối các kí hiệu bằng dấu gạch ngang sao cho đúng với chức năng của các cơ quan</vt:lpstr>
      <vt:lpstr> Điền vào chỗ trống các số liệu theo yêu cầu dưới đây về thời Lê Sơ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44-BÀI 21  ÔN TẬP CHƯƠNG IV</dc:title>
  <dc:creator>Admin</dc:creator>
  <cp:lastModifiedBy>vinh hoa</cp:lastModifiedBy>
  <cp:revision>51</cp:revision>
  <dcterms:created xsi:type="dcterms:W3CDTF">2020-03-27T14:22:37Z</dcterms:created>
  <dcterms:modified xsi:type="dcterms:W3CDTF">2022-03-19T18:06:24Z</dcterms:modified>
</cp:coreProperties>
</file>